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258" r:id="rId4"/>
    <p:sldId id="259" r:id="rId5"/>
    <p:sldId id="260" r:id="rId6"/>
    <p:sldId id="276" r:id="rId7"/>
    <p:sldId id="261" r:id="rId8"/>
    <p:sldId id="262" r:id="rId9"/>
    <p:sldId id="268" r:id="rId10"/>
    <p:sldId id="263" r:id="rId11"/>
    <p:sldId id="264" r:id="rId12"/>
    <p:sldId id="265" r:id="rId13"/>
    <p:sldId id="267" r:id="rId14"/>
    <p:sldId id="266" r:id="rId15"/>
    <p:sldId id="269" r:id="rId16"/>
    <p:sldId id="271" r:id="rId17"/>
    <p:sldId id="272" r:id="rId18"/>
    <p:sldId id="273" r:id="rId19"/>
    <p:sldId id="274" r:id="rId20"/>
    <p:sldId id="275" r:id="rId21"/>
    <p:sldId id="270" r:id="rId2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88346" autoAdjust="0"/>
  </p:normalViewPr>
  <p:slideViewPr>
    <p:cSldViewPr snapToGrid="0">
      <p:cViewPr varScale="1">
        <p:scale>
          <a:sx n="32" d="100"/>
          <a:sy n="32" d="100"/>
        </p:scale>
        <p:origin x="636" y="2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5581B4-475E-45F0-8413-BB8F3317DF3C}" type="datetimeFigureOut">
              <a:rPr kumimoji="1" lang="ja-JP" altLang="en-US" smtClean="0"/>
              <a:t>2016/7/3</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8B98F2-EB1D-45DA-8ECC-134DDC23B6A8}" type="slidenum">
              <a:rPr kumimoji="1" lang="ja-JP" altLang="en-US" smtClean="0"/>
              <a:t>‹#›</a:t>
            </a:fld>
            <a:endParaRPr kumimoji="1" lang="ja-JP" altLang="en-US"/>
          </a:p>
        </p:txBody>
      </p:sp>
    </p:spTree>
    <p:extLst>
      <p:ext uri="{BB962C8B-B14F-4D97-AF65-F5344CB8AC3E}">
        <p14:creationId xmlns:p14="http://schemas.microsoft.com/office/powerpoint/2010/main" val="222238220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ただいまから、</a:t>
            </a:r>
            <a:r>
              <a:rPr kumimoji="1" lang="en-US" altLang="ja-JP" dirty="0" smtClean="0"/>
              <a:t>『</a:t>
            </a:r>
            <a:r>
              <a:rPr kumimoji="1" lang="ja-JP" altLang="en-US" dirty="0" smtClean="0"/>
              <a:t>赤川浩爾先生を偲ぶ会</a:t>
            </a:r>
            <a:r>
              <a:rPr kumimoji="1" lang="en-US" altLang="ja-JP" dirty="0" smtClean="0"/>
              <a:t>』</a:t>
            </a:r>
            <a:r>
              <a:rPr kumimoji="1" lang="ja-JP" altLang="en-US" dirty="0" smtClean="0"/>
              <a:t>を始めます。司会は、神戸大学浅野等が務めさせていただきます。私，浅野は機械</a:t>
            </a:r>
            <a:r>
              <a:rPr kumimoji="1" lang="en-US" altLang="ja-JP" dirty="0" smtClean="0"/>
              <a:t>36</a:t>
            </a:r>
            <a:r>
              <a:rPr kumimoji="1" lang="ja-JP" altLang="en-US" dirty="0" smtClean="0"/>
              <a:t>回生で，学部卒業時に赤川先生が退官された最後の指導学生となります．修士学生の時に参加した国際会議では大変お世話になりました．現在は，赤川先生が築き上げられた神戸大学の気液二相流研究を衰退させぬよう，研究に励んでおります．</a:t>
            </a:r>
            <a:endParaRPr kumimoji="1" lang="en-US" altLang="ja-JP" dirty="0" smtClean="0"/>
          </a:p>
          <a:p>
            <a:r>
              <a:rPr kumimoji="1" lang="ja-JP" altLang="en-US" dirty="0" smtClean="0"/>
              <a:t>　まず最初に，先生の遺影に黙とうをささげたいと思います．ご起立お願いいたします．黙とう．（約</a:t>
            </a:r>
            <a:r>
              <a:rPr kumimoji="1" lang="en-US" altLang="ja-JP" dirty="0" smtClean="0"/>
              <a:t>1</a:t>
            </a:r>
            <a:r>
              <a:rPr kumimoji="1" lang="ja-JP" altLang="en-US" dirty="0" smtClean="0"/>
              <a:t>分間）　ありがとうございました．</a:t>
            </a:r>
            <a:endParaRPr kumimoji="1" lang="en-US" altLang="ja-JP" smtClean="0"/>
          </a:p>
          <a:p>
            <a:endParaRPr kumimoji="1" lang="en-US" altLang="ja-JP" smtClean="0"/>
          </a:p>
        </p:txBody>
      </p:sp>
      <p:sp>
        <p:nvSpPr>
          <p:cNvPr id="4" name="スライド番号プレースホルダー 3"/>
          <p:cNvSpPr>
            <a:spLocks noGrp="1"/>
          </p:cNvSpPr>
          <p:nvPr>
            <p:ph type="sldNum" sz="quarter" idx="10"/>
          </p:nvPr>
        </p:nvSpPr>
        <p:spPr/>
        <p:txBody>
          <a:bodyPr/>
          <a:lstStyle/>
          <a:p>
            <a:fld id="{888B98F2-EB1D-45DA-8ECC-134DDC23B6A8}" type="slidenum">
              <a:rPr kumimoji="1" lang="ja-JP" altLang="en-US" smtClean="0"/>
              <a:t>1</a:t>
            </a:fld>
            <a:endParaRPr kumimoji="1" lang="ja-JP" altLang="en-US"/>
          </a:p>
        </p:txBody>
      </p:sp>
    </p:spTree>
    <p:extLst>
      <p:ext uri="{BB962C8B-B14F-4D97-AF65-F5344CB8AC3E}">
        <p14:creationId xmlns:p14="http://schemas.microsoft.com/office/powerpoint/2010/main" val="3566024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88B98F2-EB1D-45DA-8ECC-134DDC23B6A8}" type="slidenum">
              <a:rPr kumimoji="1" lang="ja-JP" altLang="en-US" smtClean="0"/>
              <a:t>2</a:t>
            </a:fld>
            <a:endParaRPr kumimoji="1" lang="ja-JP" altLang="en-US"/>
          </a:p>
        </p:txBody>
      </p:sp>
    </p:spTree>
    <p:extLst>
      <p:ext uri="{BB962C8B-B14F-4D97-AF65-F5344CB8AC3E}">
        <p14:creationId xmlns:p14="http://schemas.microsoft.com/office/powerpoint/2010/main" val="2063323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88B98F2-EB1D-45DA-8ECC-134DDC23B6A8}" type="slidenum">
              <a:rPr kumimoji="1" lang="ja-JP" altLang="en-US" smtClean="0"/>
              <a:t>4</a:t>
            </a:fld>
            <a:endParaRPr kumimoji="1" lang="ja-JP" altLang="en-US"/>
          </a:p>
        </p:txBody>
      </p:sp>
    </p:spTree>
    <p:extLst>
      <p:ext uri="{BB962C8B-B14F-4D97-AF65-F5344CB8AC3E}">
        <p14:creationId xmlns:p14="http://schemas.microsoft.com/office/powerpoint/2010/main" val="1376172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A98C9ED5-1F7A-46E4-A35C-900AA1010C7A}" type="datetimeFigureOut">
              <a:rPr kumimoji="1" lang="ja-JP" altLang="en-US" smtClean="0"/>
              <a:t>2016/7/3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95BD923-0B63-49AD-ABB0-40BCD9E528F8}" type="slidenum">
              <a:rPr kumimoji="1" lang="ja-JP" altLang="en-US" smtClean="0"/>
              <a:t>‹#›</a:t>
            </a:fld>
            <a:endParaRPr kumimoji="1" lang="ja-JP" altLang="en-US"/>
          </a:p>
        </p:txBody>
      </p:sp>
    </p:spTree>
    <p:extLst>
      <p:ext uri="{BB962C8B-B14F-4D97-AF65-F5344CB8AC3E}">
        <p14:creationId xmlns:p14="http://schemas.microsoft.com/office/powerpoint/2010/main" val="974518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98C9ED5-1F7A-46E4-A35C-900AA1010C7A}" type="datetimeFigureOut">
              <a:rPr kumimoji="1" lang="ja-JP" altLang="en-US" smtClean="0"/>
              <a:t>2016/7/3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95BD923-0B63-49AD-ABB0-40BCD9E528F8}" type="slidenum">
              <a:rPr kumimoji="1" lang="ja-JP" altLang="en-US" smtClean="0"/>
              <a:t>‹#›</a:t>
            </a:fld>
            <a:endParaRPr kumimoji="1" lang="ja-JP" altLang="en-US"/>
          </a:p>
        </p:txBody>
      </p:sp>
    </p:spTree>
    <p:extLst>
      <p:ext uri="{BB962C8B-B14F-4D97-AF65-F5344CB8AC3E}">
        <p14:creationId xmlns:p14="http://schemas.microsoft.com/office/powerpoint/2010/main" val="2010473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98C9ED5-1F7A-46E4-A35C-900AA1010C7A}" type="datetimeFigureOut">
              <a:rPr kumimoji="1" lang="ja-JP" altLang="en-US" smtClean="0"/>
              <a:t>2016/7/3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95BD923-0B63-49AD-ABB0-40BCD9E528F8}" type="slidenum">
              <a:rPr kumimoji="1" lang="ja-JP" altLang="en-US" smtClean="0"/>
              <a:t>‹#›</a:t>
            </a:fld>
            <a:endParaRPr kumimoji="1" lang="ja-JP" altLang="en-US"/>
          </a:p>
        </p:txBody>
      </p:sp>
    </p:spTree>
    <p:extLst>
      <p:ext uri="{BB962C8B-B14F-4D97-AF65-F5344CB8AC3E}">
        <p14:creationId xmlns:p14="http://schemas.microsoft.com/office/powerpoint/2010/main" val="166586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98C9ED5-1F7A-46E4-A35C-900AA1010C7A}" type="datetimeFigureOut">
              <a:rPr kumimoji="1" lang="ja-JP" altLang="en-US" smtClean="0"/>
              <a:t>2016/7/3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95BD923-0B63-49AD-ABB0-40BCD9E528F8}" type="slidenum">
              <a:rPr kumimoji="1" lang="ja-JP" altLang="en-US" smtClean="0"/>
              <a:t>‹#›</a:t>
            </a:fld>
            <a:endParaRPr kumimoji="1" lang="ja-JP" altLang="en-US"/>
          </a:p>
        </p:txBody>
      </p:sp>
    </p:spTree>
    <p:extLst>
      <p:ext uri="{BB962C8B-B14F-4D97-AF65-F5344CB8AC3E}">
        <p14:creationId xmlns:p14="http://schemas.microsoft.com/office/powerpoint/2010/main" val="285452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A98C9ED5-1F7A-46E4-A35C-900AA1010C7A}" type="datetimeFigureOut">
              <a:rPr kumimoji="1" lang="ja-JP" altLang="en-US" smtClean="0"/>
              <a:t>2016/7/3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95BD923-0B63-49AD-ABB0-40BCD9E528F8}" type="slidenum">
              <a:rPr kumimoji="1" lang="ja-JP" altLang="en-US" smtClean="0"/>
              <a:t>‹#›</a:t>
            </a:fld>
            <a:endParaRPr kumimoji="1" lang="ja-JP" altLang="en-US"/>
          </a:p>
        </p:txBody>
      </p:sp>
    </p:spTree>
    <p:extLst>
      <p:ext uri="{BB962C8B-B14F-4D97-AF65-F5344CB8AC3E}">
        <p14:creationId xmlns:p14="http://schemas.microsoft.com/office/powerpoint/2010/main" val="802651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A98C9ED5-1F7A-46E4-A35C-900AA1010C7A}" type="datetimeFigureOut">
              <a:rPr kumimoji="1" lang="ja-JP" altLang="en-US" smtClean="0"/>
              <a:t>2016/7/3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95BD923-0B63-49AD-ABB0-40BCD9E528F8}" type="slidenum">
              <a:rPr kumimoji="1" lang="ja-JP" altLang="en-US" smtClean="0"/>
              <a:t>‹#›</a:t>
            </a:fld>
            <a:endParaRPr kumimoji="1" lang="ja-JP" altLang="en-US"/>
          </a:p>
        </p:txBody>
      </p:sp>
    </p:spTree>
    <p:extLst>
      <p:ext uri="{BB962C8B-B14F-4D97-AF65-F5344CB8AC3E}">
        <p14:creationId xmlns:p14="http://schemas.microsoft.com/office/powerpoint/2010/main" val="2950515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A98C9ED5-1F7A-46E4-A35C-900AA1010C7A}" type="datetimeFigureOut">
              <a:rPr kumimoji="1" lang="ja-JP" altLang="en-US" smtClean="0"/>
              <a:t>2016/7/3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95BD923-0B63-49AD-ABB0-40BCD9E528F8}" type="slidenum">
              <a:rPr kumimoji="1" lang="ja-JP" altLang="en-US" smtClean="0"/>
              <a:t>‹#›</a:t>
            </a:fld>
            <a:endParaRPr kumimoji="1" lang="ja-JP" altLang="en-US"/>
          </a:p>
        </p:txBody>
      </p:sp>
    </p:spTree>
    <p:extLst>
      <p:ext uri="{BB962C8B-B14F-4D97-AF65-F5344CB8AC3E}">
        <p14:creationId xmlns:p14="http://schemas.microsoft.com/office/powerpoint/2010/main" val="1771132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A98C9ED5-1F7A-46E4-A35C-900AA1010C7A}" type="datetimeFigureOut">
              <a:rPr kumimoji="1" lang="ja-JP" altLang="en-US" smtClean="0"/>
              <a:t>2016/7/3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95BD923-0B63-49AD-ABB0-40BCD9E528F8}" type="slidenum">
              <a:rPr kumimoji="1" lang="ja-JP" altLang="en-US" smtClean="0"/>
              <a:t>‹#›</a:t>
            </a:fld>
            <a:endParaRPr kumimoji="1" lang="ja-JP" altLang="en-US"/>
          </a:p>
        </p:txBody>
      </p:sp>
    </p:spTree>
    <p:extLst>
      <p:ext uri="{BB962C8B-B14F-4D97-AF65-F5344CB8AC3E}">
        <p14:creationId xmlns:p14="http://schemas.microsoft.com/office/powerpoint/2010/main" val="875920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8C9ED5-1F7A-46E4-A35C-900AA1010C7A}" type="datetimeFigureOut">
              <a:rPr kumimoji="1" lang="ja-JP" altLang="en-US" smtClean="0"/>
              <a:t>2016/7/3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95BD923-0B63-49AD-ABB0-40BCD9E528F8}" type="slidenum">
              <a:rPr kumimoji="1" lang="ja-JP" altLang="en-US" smtClean="0"/>
              <a:t>‹#›</a:t>
            </a:fld>
            <a:endParaRPr kumimoji="1" lang="ja-JP" altLang="en-US"/>
          </a:p>
        </p:txBody>
      </p:sp>
    </p:spTree>
    <p:extLst>
      <p:ext uri="{BB962C8B-B14F-4D97-AF65-F5344CB8AC3E}">
        <p14:creationId xmlns:p14="http://schemas.microsoft.com/office/powerpoint/2010/main" val="3092917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98C9ED5-1F7A-46E4-A35C-900AA1010C7A}" type="datetimeFigureOut">
              <a:rPr kumimoji="1" lang="ja-JP" altLang="en-US" smtClean="0"/>
              <a:t>2016/7/3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95BD923-0B63-49AD-ABB0-40BCD9E528F8}" type="slidenum">
              <a:rPr kumimoji="1" lang="ja-JP" altLang="en-US" smtClean="0"/>
              <a:t>‹#›</a:t>
            </a:fld>
            <a:endParaRPr kumimoji="1" lang="ja-JP" altLang="en-US"/>
          </a:p>
        </p:txBody>
      </p:sp>
    </p:spTree>
    <p:extLst>
      <p:ext uri="{BB962C8B-B14F-4D97-AF65-F5344CB8AC3E}">
        <p14:creationId xmlns:p14="http://schemas.microsoft.com/office/powerpoint/2010/main" val="3766884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98C9ED5-1F7A-46E4-A35C-900AA1010C7A}" type="datetimeFigureOut">
              <a:rPr kumimoji="1" lang="ja-JP" altLang="en-US" smtClean="0"/>
              <a:t>2016/7/3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95BD923-0B63-49AD-ABB0-40BCD9E528F8}" type="slidenum">
              <a:rPr kumimoji="1" lang="ja-JP" altLang="en-US" smtClean="0"/>
              <a:t>‹#›</a:t>
            </a:fld>
            <a:endParaRPr kumimoji="1" lang="ja-JP" altLang="en-US"/>
          </a:p>
        </p:txBody>
      </p:sp>
    </p:spTree>
    <p:extLst>
      <p:ext uri="{BB962C8B-B14F-4D97-AF65-F5344CB8AC3E}">
        <p14:creationId xmlns:p14="http://schemas.microsoft.com/office/powerpoint/2010/main" val="1715566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8C9ED5-1F7A-46E4-A35C-900AA1010C7A}" type="datetimeFigureOut">
              <a:rPr kumimoji="1" lang="ja-JP" altLang="en-US" smtClean="0"/>
              <a:t>2016/7/3</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5BD923-0B63-49AD-ABB0-40BCD9E528F8}" type="slidenum">
              <a:rPr kumimoji="1" lang="ja-JP" altLang="en-US" smtClean="0"/>
              <a:t>‹#›</a:t>
            </a:fld>
            <a:endParaRPr kumimoji="1" lang="ja-JP" altLang="en-US"/>
          </a:p>
        </p:txBody>
      </p:sp>
    </p:spTree>
    <p:extLst>
      <p:ext uri="{BB962C8B-B14F-4D97-AF65-F5344CB8AC3E}">
        <p14:creationId xmlns:p14="http://schemas.microsoft.com/office/powerpoint/2010/main" val="15104874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s>
</file>

<file path=ppt/slides/_rels/slide1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29.emf"/></Relationships>
</file>

<file path=ppt/slides/_rels/slide1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 Id="rId6" Type="http://schemas.openxmlformats.org/officeDocument/2006/relationships/image" Target="../media/image36.emf"/><Relationship Id="rId5" Type="http://schemas.openxmlformats.org/officeDocument/2006/relationships/image" Target="../media/image35.emf"/><Relationship Id="rId4" Type="http://schemas.openxmlformats.org/officeDocument/2006/relationships/image" Target="../media/image34.emf"/></Relationships>
</file>

<file path=ppt/slides/_rels/slide14.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2.xml"/><Relationship Id="rId6" Type="http://schemas.openxmlformats.org/officeDocument/2006/relationships/image" Target="../media/image41.emf"/><Relationship Id="rId5" Type="http://schemas.openxmlformats.org/officeDocument/2006/relationships/image" Target="../media/image40.emf"/><Relationship Id="rId4" Type="http://schemas.openxmlformats.org/officeDocument/2006/relationships/image" Target="../media/image39.emf"/></Relationships>
</file>

<file path=ppt/slides/_rels/slide15.xml.rels><?xml version="1.0" encoding="UTF-8" standalone="yes"?>
<Relationships xmlns="http://schemas.openxmlformats.org/package/2006/relationships"><Relationship Id="rId8" Type="http://schemas.openxmlformats.org/officeDocument/2006/relationships/image" Target="../media/image48.emf"/><Relationship Id="rId3" Type="http://schemas.openxmlformats.org/officeDocument/2006/relationships/image" Target="../media/image43.emf"/><Relationship Id="rId7" Type="http://schemas.openxmlformats.org/officeDocument/2006/relationships/image" Target="../media/image47.emf"/><Relationship Id="rId2" Type="http://schemas.openxmlformats.org/officeDocument/2006/relationships/image" Target="../media/image42.emf"/><Relationship Id="rId1" Type="http://schemas.openxmlformats.org/officeDocument/2006/relationships/slideLayout" Target="../slideLayouts/slideLayout2.xml"/><Relationship Id="rId6" Type="http://schemas.openxmlformats.org/officeDocument/2006/relationships/image" Target="../media/image46.emf"/><Relationship Id="rId5" Type="http://schemas.openxmlformats.org/officeDocument/2006/relationships/image" Target="../media/image45.emf"/><Relationship Id="rId10" Type="http://schemas.openxmlformats.org/officeDocument/2006/relationships/image" Target="../media/image50.emf"/><Relationship Id="rId4" Type="http://schemas.openxmlformats.org/officeDocument/2006/relationships/image" Target="../media/image44.emf"/><Relationship Id="rId9" Type="http://schemas.openxmlformats.org/officeDocument/2006/relationships/image" Target="../media/image49.emf"/></Relationships>
</file>

<file path=ppt/slides/_rels/slide16.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2.xml"/><Relationship Id="rId6" Type="http://schemas.openxmlformats.org/officeDocument/2006/relationships/image" Target="../media/image55.emf"/><Relationship Id="rId5" Type="http://schemas.openxmlformats.org/officeDocument/2006/relationships/image" Target="../media/image54.emf"/><Relationship Id="rId4" Type="http://schemas.openxmlformats.org/officeDocument/2006/relationships/image" Target="../media/image53.emf"/></Relationships>
</file>

<file path=ppt/slides/_rels/slide17.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slideLayout" Target="../slideLayouts/slideLayout2.xml"/><Relationship Id="rId6" Type="http://schemas.openxmlformats.org/officeDocument/2006/relationships/image" Target="../media/image60.emf"/><Relationship Id="rId5" Type="http://schemas.openxmlformats.org/officeDocument/2006/relationships/image" Target="../media/image59.emf"/><Relationship Id="rId4" Type="http://schemas.openxmlformats.org/officeDocument/2006/relationships/image" Target="../media/image58.emf"/></Relationships>
</file>

<file path=ppt/slides/_rels/slide18.xml.rels><?xml version="1.0" encoding="UTF-8" standalone="yes"?>
<Relationships xmlns="http://schemas.openxmlformats.org/package/2006/relationships"><Relationship Id="rId8" Type="http://schemas.openxmlformats.org/officeDocument/2006/relationships/image" Target="../media/image67.emf"/><Relationship Id="rId13" Type="http://schemas.openxmlformats.org/officeDocument/2006/relationships/image" Target="../media/image72.emf"/><Relationship Id="rId3" Type="http://schemas.openxmlformats.org/officeDocument/2006/relationships/image" Target="../media/image62.emf"/><Relationship Id="rId7" Type="http://schemas.openxmlformats.org/officeDocument/2006/relationships/image" Target="../media/image66.emf"/><Relationship Id="rId12" Type="http://schemas.openxmlformats.org/officeDocument/2006/relationships/image" Target="../media/image71.emf"/><Relationship Id="rId2" Type="http://schemas.openxmlformats.org/officeDocument/2006/relationships/image" Target="../media/image61.emf"/><Relationship Id="rId1" Type="http://schemas.openxmlformats.org/officeDocument/2006/relationships/slideLayout" Target="../slideLayouts/slideLayout2.xml"/><Relationship Id="rId6" Type="http://schemas.openxmlformats.org/officeDocument/2006/relationships/image" Target="../media/image65.emf"/><Relationship Id="rId11" Type="http://schemas.openxmlformats.org/officeDocument/2006/relationships/image" Target="../media/image70.emf"/><Relationship Id="rId5" Type="http://schemas.openxmlformats.org/officeDocument/2006/relationships/image" Target="../media/image64.emf"/><Relationship Id="rId15" Type="http://schemas.openxmlformats.org/officeDocument/2006/relationships/image" Target="../media/image74.emf"/><Relationship Id="rId10" Type="http://schemas.openxmlformats.org/officeDocument/2006/relationships/image" Target="../media/image69.emf"/><Relationship Id="rId4" Type="http://schemas.openxmlformats.org/officeDocument/2006/relationships/image" Target="../media/image63.emf"/><Relationship Id="rId9" Type="http://schemas.openxmlformats.org/officeDocument/2006/relationships/image" Target="../media/image68.emf"/><Relationship Id="rId14" Type="http://schemas.openxmlformats.org/officeDocument/2006/relationships/image" Target="../media/image73.emf"/></Relationships>
</file>

<file path=ppt/slides/_rels/slide19.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image" Target="../media/image75.emf"/><Relationship Id="rId1" Type="http://schemas.openxmlformats.org/officeDocument/2006/relationships/slideLayout" Target="../slideLayouts/slideLayout2.xml"/><Relationship Id="rId5" Type="http://schemas.openxmlformats.org/officeDocument/2006/relationships/image" Target="../media/image78.emf"/><Relationship Id="rId4" Type="http://schemas.openxmlformats.org/officeDocument/2006/relationships/image" Target="../media/image77.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image" Target="../media/image79.emf"/><Relationship Id="rId1" Type="http://schemas.openxmlformats.org/officeDocument/2006/relationships/slideLayout" Target="../slideLayouts/slideLayout2.xml"/><Relationship Id="rId4" Type="http://schemas.openxmlformats.org/officeDocument/2006/relationships/image" Target="../media/image81.emf"/></Relationships>
</file>

<file path=ppt/slides/_rels/slide21.xml.rels><?xml version="1.0" encoding="UTF-8" standalone="yes"?>
<Relationships xmlns="http://schemas.openxmlformats.org/package/2006/relationships"><Relationship Id="rId2" Type="http://schemas.openxmlformats.org/officeDocument/2006/relationships/image" Target="../media/image8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3"/>
          <a:srcRect l="4751" r="9976" b="6821"/>
          <a:stretch/>
        </p:blipFill>
        <p:spPr>
          <a:xfrm>
            <a:off x="0" y="1301839"/>
            <a:ext cx="2173972" cy="5002071"/>
          </a:xfrm>
          <a:prstGeom prst="rect">
            <a:avLst/>
          </a:prstGeom>
        </p:spPr>
      </p:pic>
      <p:sp>
        <p:nvSpPr>
          <p:cNvPr id="4" name="テキスト ボックス 3"/>
          <p:cNvSpPr txBox="1"/>
          <p:nvPr/>
        </p:nvSpPr>
        <p:spPr>
          <a:xfrm>
            <a:off x="1986247" y="835677"/>
            <a:ext cx="4942379" cy="646331"/>
          </a:xfrm>
          <a:prstGeom prst="rect">
            <a:avLst/>
          </a:prstGeom>
          <a:noFill/>
        </p:spPr>
        <p:txBody>
          <a:bodyPr wrap="none" rtlCol="0">
            <a:spAutoFit/>
          </a:bodyPr>
          <a:lstStyle/>
          <a:p>
            <a:r>
              <a:rPr lang="ja-JP" altLang="en-US" sz="3600" dirty="0" smtClean="0"/>
              <a:t>赤川 浩爾 </a:t>
            </a:r>
            <a:r>
              <a:rPr lang="ja-JP" altLang="en-US" sz="3600" dirty="0"/>
              <a:t>先生</a:t>
            </a:r>
            <a:r>
              <a:rPr lang="ja-JP" altLang="en-US" sz="3600" dirty="0" smtClean="0"/>
              <a:t>を偲ぶ会</a:t>
            </a:r>
            <a:endParaRPr kumimoji="1" lang="ja-JP" altLang="en-US" sz="3600" dirty="0"/>
          </a:p>
        </p:txBody>
      </p:sp>
      <p:sp>
        <p:nvSpPr>
          <p:cNvPr id="6" name="テキスト ボックス 5"/>
          <p:cNvSpPr txBox="1"/>
          <p:nvPr/>
        </p:nvSpPr>
        <p:spPr>
          <a:xfrm>
            <a:off x="2903165" y="5498512"/>
            <a:ext cx="3108543" cy="646331"/>
          </a:xfrm>
          <a:prstGeom prst="rect">
            <a:avLst/>
          </a:prstGeom>
          <a:noFill/>
        </p:spPr>
        <p:txBody>
          <a:bodyPr wrap="none" rtlCol="0">
            <a:spAutoFit/>
          </a:bodyPr>
          <a:lstStyle/>
          <a:p>
            <a:pPr algn="ctr"/>
            <a:r>
              <a:rPr lang="en-US" altLang="ja-JP" sz="3600" dirty="0" smtClean="0">
                <a:latin typeface="Arial Unicode MS" panose="020B0604020202020204" pitchFamily="50" charset="-128"/>
                <a:ea typeface="Arial Unicode MS" panose="020B0604020202020204" pitchFamily="50" charset="-128"/>
                <a:cs typeface="Arial Unicode MS" panose="020B0604020202020204" pitchFamily="50" charset="-128"/>
              </a:rPr>
              <a:t>2016</a:t>
            </a:r>
            <a:r>
              <a:rPr lang="ja-JP" altLang="en-US" sz="3600" dirty="0" smtClean="0"/>
              <a:t>年</a:t>
            </a:r>
            <a:r>
              <a:rPr lang="en-US" altLang="ja-JP" sz="3600" dirty="0">
                <a:latin typeface="Arial Unicode MS" panose="020B0604020202020204" pitchFamily="50" charset="-128"/>
                <a:ea typeface="Arial Unicode MS" panose="020B0604020202020204" pitchFamily="50" charset="-128"/>
                <a:cs typeface="Arial Unicode MS" panose="020B0604020202020204" pitchFamily="50" charset="-128"/>
              </a:rPr>
              <a:t>7</a:t>
            </a:r>
            <a:r>
              <a:rPr lang="ja-JP" altLang="en-US" sz="3600" dirty="0" smtClean="0"/>
              <a:t>月</a:t>
            </a:r>
            <a:r>
              <a:rPr lang="en-US" altLang="ja-JP" sz="3600" dirty="0" smtClean="0">
                <a:latin typeface="Arial Unicode MS" panose="020B0604020202020204" pitchFamily="50" charset="-128"/>
                <a:ea typeface="Arial Unicode MS" panose="020B0604020202020204" pitchFamily="50" charset="-128"/>
                <a:cs typeface="Arial Unicode MS" panose="020B0604020202020204" pitchFamily="50" charset="-128"/>
              </a:rPr>
              <a:t>3</a:t>
            </a:r>
            <a:r>
              <a:rPr lang="ja-JP" altLang="en-US" sz="3600" dirty="0" smtClean="0"/>
              <a:t>日</a:t>
            </a:r>
            <a:endParaRPr kumimoji="1" lang="ja-JP" altLang="en-US" sz="3600" dirty="0"/>
          </a:p>
        </p:txBody>
      </p:sp>
      <p:pic>
        <p:nvPicPr>
          <p:cNvPr id="7" name="図 6"/>
          <p:cNvPicPr>
            <a:picLocks noChangeAspect="1"/>
          </p:cNvPicPr>
          <p:nvPr/>
        </p:nvPicPr>
        <p:blipFill>
          <a:blip r:embed="rId4"/>
          <a:stretch>
            <a:fillRect/>
          </a:stretch>
        </p:blipFill>
        <p:spPr>
          <a:xfrm>
            <a:off x="6329183" y="2007475"/>
            <a:ext cx="2546775" cy="3275250"/>
          </a:xfrm>
          <a:prstGeom prst="rect">
            <a:avLst/>
          </a:prstGeom>
        </p:spPr>
      </p:pic>
    </p:spTree>
    <p:extLst>
      <p:ext uri="{BB962C8B-B14F-4D97-AF65-F5344CB8AC3E}">
        <p14:creationId xmlns:p14="http://schemas.microsoft.com/office/powerpoint/2010/main" val="13008375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0" y="461665"/>
            <a:ext cx="4732806" cy="405080"/>
          </a:xfrm>
          <a:prstGeom prst="rect">
            <a:avLst/>
          </a:prstGeom>
        </p:spPr>
      </p:pic>
      <p:pic>
        <p:nvPicPr>
          <p:cNvPr id="3" name="図 2"/>
          <p:cNvPicPr>
            <a:picLocks noChangeAspect="1"/>
          </p:cNvPicPr>
          <p:nvPr/>
        </p:nvPicPr>
        <p:blipFill>
          <a:blip r:embed="rId3"/>
          <a:stretch>
            <a:fillRect/>
          </a:stretch>
        </p:blipFill>
        <p:spPr>
          <a:xfrm>
            <a:off x="620735" y="915339"/>
            <a:ext cx="3959078" cy="340725"/>
          </a:xfrm>
          <a:prstGeom prst="rect">
            <a:avLst/>
          </a:prstGeom>
        </p:spPr>
      </p:pic>
      <p:sp>
        <p:nvSpPr>
          <p:cNvPr id="4" name="テキスト ボックス 3"/>
          <p:cNvSpPr txBox="1"/>
          <p:nvPr/>
        </p:nvSpPr>
        <p:spPr>
          <a:xfrm>
            <a:off x="57564" y="0"/>
            <a:ext cx="2037737" cy="461665"/>
          </a:xfrm>
          <a:prstGeom prst="rect">
            <a:avLst/>
          </a:prstGeom>
          <a:noFill/>
        </p:spPr>
        <p:txBody>
          <a:bodyPr wrap="none" rtlCol="0">
            <a:spAutoFit/>
          </a:bodyPr>
          <a:lstStyle/>
          <a:p>
            <a:r>
              <a:rPr kumimoji="1" lang="ja-JP" altLang="en-US" sz="2400" dirty="0" smtClean="0"/>
              <a:t>昭和</a:t>
            </a:r>
            <a:r>
              <a:rPr kumimoji="1" lang="en-US" altLang="ja-JP" sz="2400" dirty="0" smtClean="0"/>
              <a:t>45</a:t>
            </a:r>
            <a:r>
              <a:rPr kumimoji="1" lang="ja-JP" altLang="en-US" sz="2400" dirty="0" smtClean="0"/>
              <a:t>年</a:t>
            </a:r>
            <a:r>
              <a:rPr kumimoji="1" lang="en-US" altLang="ja-JP" sz="2400" dirty="0" smtClean="0"/>
              <a:t>10</a:t>
            </a:r>
            <a:r>
              <a:rPr kumimoji="1" lang="ja-JP" altLang="en-US" sz="2400" dirty="0" smtClean="0"/>
              <a:t>月</a:t>
            </a:r>
            <a:endParaRPr kumimoji="1" lang="ja-JP" altLang="en-US" sz="2400" dirty="0"/>
          </a:p>
        </p:txBody>
      </p:sp>
      <p:pic>
        <p:nvPicPr>
          <p:cNvPr id="5" name="図 4"/>
          <p:cNvPicPr>
            <a:picLocks noChangeAspect="1"/>
          </p:cNvPicPr>
          <p:nvPr/>
        </p:nvPicPr>
        <p:blipFill>
          <a:blip r:embed="rId4"/>
          <a:stretch>
            <a:fillRect/>
          </a:stretch>
        </p:blipFill>
        <p:spPr>
          <a:xfrm>
            <a:off x="286143" y="1391433"/>
            <a:ext cx="6926112" cy="2426869"/>
          </a:xfrm>
          <a:prstGeom prst="rect">
            <a:avLst/>
          </a:prstGeom>
        </p:spPr>
      </p:pic>
      <p:pic>
        <p:nvPicPr>
          <p:cNvPr id="6" name="図 5"/>
          <p:cNvPicPr>
            <a:picLocks noChangeAspect="1"/>
          </p:cNvPicPr>
          <p:nvPr/>
        </p:nvPicPr>
        <p:blipFill>
          <a:blip r:embed="rId5"/>
          <a:stretch>
            <a:fillRect/>
          </a:stretch>
        </p:blipFill>
        <p:spPr>
          <a:xfrm>
            <a:off x="233064" y="3818302"/>
            <a:ext cx="2837139" cy="2715502"/>
          </a:xfrm>
          <a:prstGeom prst="rect">
            <a:avLst/>
          </a:prstGeom>
        </p:spPr>
      </p:pic>
      <p:pic>
        <p:nvPicPr>
          <p:cNvPr id="7" name="図 6"/>
          <p:cNvPicPr>
            <a:picLocks noChangeAspect="1"/>
          </p:cNvPicPr>
          <p:nvPr/>
        </p:nvPicPr>
        <p:blipFill>
          <a:blip r:embed="rId6"/>
          <a:stretch>
            <a:fillRect/>
          </a:stretch>
        </p:blipFill>
        <p:spPr>
          <a:xfrm>
            <a:off x="3853274" y="3570438"/>
            <a:ext cx="4759272" cy="677396"/>
          </a:xfrm>
          <a:prstGeom prst="rect">
            <a:avLst/>
          </a:prstGeom>
        </p:spPr>
      </p:pic>
      <p:cxnSp>
        <p:nvCxnSpPr>
          <p:cNvPr id="8" name="直線コネクタ 7"/>
          <p:cNvCxnSpPr/>
          <p:nvPr/>
        </p:nvCxnSpPr>
        <p:spPr>
          <a:xfrm>
            <a:off x="3133274" y="1201650"/>
            <a:ext cx="1160430"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a:endCxn id="7" idx="3"/>
          </p:cNvCxnSpPr>
          <p:nvPr/>
        </p:nvCxnSpPr>
        <p:spPr>
          <a:xfrm flipV="1">
            <a:off x="7804665" y="3909136"/>
            <a:ext cx="807881" cy="2583"/>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665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248423" y="526940"/>
            <a:ext cx="4613963" cy="767250"/>
          </a:xfrm>
          <a:prstGeom prst="rect">
            <a:avLst/>
          </a:prstGeom>
        </p:spPr>
      </p:pic>
      <p:sp>
        <p:nvSpPr>
          <p:cNvPr id="3" name="テキスト ボックス 2"/>
          <p:cNvSpPr txBox="1"/>
          <p:nvPr/>
        </p:nvSpPr>
        <p:spPr>
          <a:xfrm>
            <a:off x="57564" y="0"/>
            <a:ext cx="1882247" cy="461665"/>
          </a:xfrm>
          <a:prstGeom prst="rect">
            <a:avLst/>
          </a:prstGeom>
          <a:noFill/>
        </p:spPr>
        <p:txBody>
          <a:bodyPr wrap="none" rtlCol="0">
            <a:spAutoFit/>
          </a:bodyPr>
          <a:lstStyle/>
          <a:p>
            <a:r>
              <a:rPr kumimoji="1" lang="ja-JP" altLang="en-US" sz="2400" dirty="0" smtClean="0"/>
              <a:t>昭和</a:t>
            </a:r>
            <a:r>
              <a:rPr kumimoji="1" lang="en-US" altLang="ja-JP" sz="2400" dirty="0" smtClean="0"/>
              <a:t>45</a:t>
            </a:r>
            <a:r>
              <a:rPr kumimoji="1" lang="ja-JP" altLang="en-US" sz="2400" dirty="0" smtClean="0"/>
              <a:t>年</a:t>
            </a:r>
            <a:r>
              <a:rPr lang="en-US" altLang="ja-JP" sz="2400" dirty="0" smtClean="0"/>
              <a:t>9</a:t>
            </a:r>
            <a:r>
              <a:rPr kumimoji="1" lang="ja-JP" altLang="en-US" sz="2400" dirty="0" smtClean="0"/>
              <a:t>月</a:t>
            </a:r>
            <a:endParaRPr kumimoji="1" lang="ja-JP" altLang="en-US" sz="2400" dirty="0"/>
          </a:p>
        </p:txBody>
      </p:sp>
      <p:pic>
        <p:nvPicPr>
          <p:cNvPr id="4" name="図 3"/>
          <p:cNvPicPr>
            <a:picLocks noChangeAspect="1"/>
          </p:cNvPicPr>
          <p:nvPr/>
        </p:nvPicPr>
        <p:blipFill>
          <a:blip r:embed="rId3"/>
          <a:stretch>
            <a:fillRect/>
          </a:stretch>
        </p:blipFill>
        <p:spPr>
          <a:xfrm>
            <a:off x="248423" y="1373291"/>
            <a:ext cx="4886832" cy="365063"/>
          </a:xfrm>
          <a:prstGeom prst="rect">
            <a:avLst/>
          </a:prstGeom>
        </p:spPr>
      </p:pic>
      <p:pic>
        <p:nvPicPr>
          <p:cNvPr id="5" name="図 4"/>
          <p:cNvPicPr>
            <a:picLocks noChangeAspect="1"/>
          </p:cNvPicPr>
          <p:nvPr/>
        </p:nvPicPr>
        <p:blipFill>
          <a:blip r:embed="rId4"/>
          <a:stretch>
            <a:fillRect/>
          </a:stretch>
        </p:blipFill>
        <p:spPr>
          <a:xfrm>
            <a:off x="684922" y="1801813"/>
            <a:ext cx="3626685" cy="4882262"/>
          </a:xfrm>
          <a:prstGeom prst="rect">
            <a:avLst/>
          </a:prstGeom>
        </p:spPr>
      </p:pic>
      <p:pic>
        <p:nvPicPr>
          <p:cNvPr id="6" name="図 5"/>
          <p:cNvPicPr>
            <a:picLocks noChangeAspect="1"/>
          </p:cNvPicPr>
          <p:nvPr/>
        </p:nvPicPr>
        <p:blipFill>
          <a:blip r:embed="rId5"/>
          <a:stretch>
            <a:fillRect/>
          </a:stretch>
        </p:blipFill>
        <p:spPr>
          <a:xfrm>
            <a:off x="5000029" y="2442918"/>
            <a:ext cx="3749939" cy="2056414"/>
          </a:xfrm>
          <a:prstGeom prst="rect">
            <a:avLst/>
          </a:prstGeom>
        </p:spPr>
      </p:pic>
      <p:sp>
        <p:nvSpPr>
          <p:cNvPr id="7" name="テキスト ボックス 6"/>
          <p:cNvSpPr txBox="1"/>
          <p:nvPr/>
        </p:nvSpPr>
        <p:spPr>
          <a:xfrm>
            <a:off x="4945530" y="1931745"/>
            <a:ext cx="1980029" cy="400110"/>
          </a:xfrm>
          <a:prstGeom prst="rect">
            <a:avLst/>
          </a:prstGeom>
          <a:noFill/>
        </p:spPr>
        <p:txBody>
          <a:bodyPr wrap="none" rtlCol="0">
            <a:spAutoFit/>
          </a:bodyPr>
          <a:lstStyle/>
          <a:p>
            <a:r>
              <a:rPr lang="ja-JP" altLang="en-US" sz="2000" dirty="0" smtClean="0"/>
              <a:t>実験室製差圧計</a:t>
            </a:r>
            <a:endParaRPr kumimoji="1" lang="ja-JP" altLang="en-US" sz="2000" dirty="0"/>
          </a:p>
        </p:txBody>
      </p:sp>
      <p:pic>
        <p:nvPicPr>
          <p:cNvPr id="8" name="図 7"/>
          <p:cNvPicPr>
            <a:picLocks noChangeAspect="1"/>
          </p:cNvPicPr>
          <p:nvPr/>
        </p:nvPicPr>
        <p:blipFill>
          <a:blip r:embed="rId6"/>
          <a:stretch>
            <a:fillRect/>
          </a:stretch>
        </p:blipFill>
        <p:spPr>
          <a:xfrm>
            <a:off x="4479569" y="4972335"/>
            <a:ext cx="4438933" cy="1277074"/>
          </a:xfrm>
          <a:prstGeom prst="rect">
            <a:avLst/>
          </a:prstGeom>
        </p:spPr>
      </p:pic>
      <p:cxnSp>
        <p:nvCxnSpPr>
          <p:cNvPr id="10" name="直線コネクタ 9"/>
          <p:cNvCxnSpPr/>
          <p:nvPr/>
        </p:nvCxnSpPr>
        <p:spPr>
          <a:xfrm flipV="1">
            <a:off x="3855518" y="1672102"/>
            <a:ext cx="1006868" cy="1"/>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6918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7564" y="0"/>
            <a:ext cx="1882247" cy="461665"/>
          </a:xfrm>
          <a:prstGeom prst="rect">
            <a:avLst/>
          </a:prstGeom>
          <a:noFill/>
        </p:spPr>
        <p:txBody>
          <a:bodyPr wrap="none" rtlCol="0">
            <a:spAutoFit/>
          </a:bodyPr>
          <a:lstStyle/>
          <a:p>
            <a:r>
              <a:rPr kumimoji="1" lang="ja-JP" altLang="en-US" sz="2400" dirty="0" smtClean="0"/>
              <a:t>昭和</a:t>
            </a:r>
            <a:r>
              <a:rPr kumimoji="1" lang="en-US" altLang="ja-JP" sz="2400" dirty="0" smtClean="0"/>
              <a:t>45</a:t>
            </a:r>
            <a:r>
              <a:rPr kumimoji="1" lang="ja-JP" altLang="en-US" sz="2400" dirty="0" smtClean="0"/>
              <a:t>年</a:t>
            </a:r>
            <a:r>
              <a:rPr lang="en-US" altLang="ja-JP" sz="2400" dirty="0" smtClean="0"/>
              <a:t>9</a:t>
            </a:r>
            <a:r>
              <a:rPr kumimoji="1" lang="ja-JP" altLang="en-US" sz="2400" dirty="0" smtClean="0"/>
              <a:t>月</a:t>
            </a:r>
            <a:endParaRPr kumimoji="1" lang="ja-JP" altLang="en-US" sz="2400" dirty="0"/>
          </a:p>
        </p:txBody>
      </p:sp>
      <p:pic>
        <p:nvPicPr>
          <p:cNvPr id="5" name="図 4"/>
          <p:cNvPicPr>
            <a:picLocks noChangeAspect="1"/>
          </p:cNvPicPr>
          <p:nvPr/>
        </p:nvPicPr>
        <p:blipFill>
          <a:blip r:embed="rId2"/>
          <a:stretch>
            <a:fillRect/>
          </a:stretch>
        </p:blipFill>
        <p:spPr>
          <a:xfrm>
            <a:off x="246436" y="1556455"/>
            <a:ext cx="1461588" cy="2112353"/>
          </a:xfrm>
          <a:prstGeom prst="rect">
            <a:avLst/>
          </a:prstGeom>
        </p:spPr>
      </p:pic>
      <p:pic>
        <p:nvPicPr>
          <p:cNvPr id="6" name="図 5"/>
          <p:cNvPicPr>
            <a:picLocks noChangeAspect="1"/>
          </p:cNvPicPr>
          <p:nvPr/>
        </p:nvPicPr>
        <p:blipFill>
          <a:blip r:embed="rId3"/>
          <a:stretch>
            <a:fillRect/>
          </a:stretch>
        </p:blipFill>
        <p:spPr>
          <a:xfrm>
            <a:off x="145335" y="3754775"/>
            <a:ext cx="3624519" cy="2991196"/>
          </a:xfrm>
          <a:prstGeom prst="rect">
            <a:avLst/>
          </a:prstGeom>
        </p:spPr>
      </p:pic>
      <p:pic>
        <p:nvPicPr>
          <p:cNvPr id="7" name="図 6"/>
          <p:cNvPicPr>
            <a:picLocks noChangeAspect="1"/>
          </p:cNvPicPr>
          <p:nvPr/>
        </p:nvPicPr>
        <p:blipFill>
          <a:blip r:embed="rId4"/>
          <a:stretch>
            <a:fillRect/>
          </a:stretch>
        </p:blipFill>
        <p:spPr>
          <a:xfrm>
            <a:off x="4016290" y="810720"/>
            <a:ext cx="5091718" cy="5935251"/>
          </a:xfrm>
          <a:prstGeom prst="rect">
            <a:avLst/>
          </a:prstGeom>
        </p:spPr>
      </p:pic>
      <p:pic>
        <p:nvPicPr>
          <p:cNvPr id="2" name="図 1"/>
          <p:cNvPicPr>
            <a:picLocks noChangeAspect="1"/>
          </p:cNvPicPr>
          <p:nvPr/>
        </p:nvPicPr>
        <p:blipFill>
          <a:blip r:embed="rId5"/>
          <a:stretch>
            <a:fillRect/>
          </a:stretch>
        </p:blipFill>
        <p:spPr>
          <a:xfrm>
            <a:off x="0" y="353292"/>
            <a:ext cx="4638770" cy="798188"/>
          </a:xfrm>
          <a:prstGeom prst="rect">
            <a:avLst/>
          </a:prstGeom>
        </p:spPr>
      </p:pic>
      <p:pic>
        <p:nvPicPr>
          <p:cNvPr id="3" name="図 2"/>
          <p:cNvPicPr>
            <a:picLocks noChangeAspect="1"/>
          </p:cNvPicPr>
          <p:nvPr/>
        </p:nvPicPr>
        <p:blipFill>
          <a:blip r:embed="rId6"/>
          <a:stretch>
            <a:fillRect/>
          </a:stretch>
        </p:blipFill>
        <p:spPr>
          <a:xfrm>
            <a:off x="0" y="1080808"/>
            <a:ext cx="4862025" cy="396000"/>
          </a:xfrm>
          <a:prstGeom prst="rect">
            <a:avLst/>
          </a:prstGeom>
        </p:spPr>
      </p:pic>
      <p:cxnSp>
        <p:nvCxnSpPr>
          <p:cNvPr id="8" name="直線コネクタ 7"/>
          <p:cNvCxnSpPr/>
          <p:nvPr/>
        </p:nvCxnSpPr>
        <p:spPr>
          <a:xfrm flipV="1">
            <a:off x="3512856" y="1421568"/>
            <a:ext cx="1006868" cy="1"/>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3326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0" y="461665"/>
            <a:ext cx="5804663" cy="470250"/>
          </a:xfrm>
          <a:prstGeom prst="rect">
            <a:avLst/>
          </a:prstGeom>
        </p:spPr>
      </p:pic>
      <p:sp>
        <p:nvSpPr>
          <p:cNvPr id="3" name="テキスト ボックス 2"/>
          <p:cNvSpPr txBox="1"/>
          <p:nvPr/>
        </p:nvSpPr>
        <p:spPr>
          <a:xfrm>
            <a:off x="57564" y="0"/>
            <a:ext cx="2037737" cy="461665"/>
          </a:xfrm>
          <a:prstGeom prst="rect">
            <a:avLst/>
          </a:prstGeom>
          <a:noFill/>
        </p:spPr>
        <p:txBody>
          <a:bodyPr wrap="none" rtlCol="0">
            <a:spAutoFit/>
          </a:bodyPr>
          <a:lstStyle/>
          <a:p>
            <a:r>
              <a:rPr kumimoji="1" lang="ja-JP" altLang="en-US" sz="2400" dirty="0" smtClean="0"/>
              <a:t>昭和</a:t>
            </a:r>
            <a:r>
              <a:rPr kumimoji="1" lang="en-US" altLang="ja-JP" sz="2400" dirty="0" smtClean="0"/>
              <a:t>45</a:t>
            </a:r>
            <a:r>
              <a:rPr kumimoji="1" lang="ja-JP" altLang="en-US" sz="2400" dirty="0" smtClean="0"/>
              <a:t>年</a:t>
            </a:r>
            <a:r>
              <a:rPr lang="en-US" altLang="ja-JP" sz="2400" dirty="0" smtClean="0"/>
              <a:t>12</a:t>
            </a:r>
            <a:r>
              <a:rPr kumimoji="1" lang="ja-JP" altLang="en-US" sz="2400" dirty="0" smtClean="0"/>
              <a:t>月</a:t>
            </a:r>
            <a:endParaRPr kumimoji="1" lang="ja-JP" altLang="en-US" sz="2400" dirty="0"/>
          </a:p>
        </p:txBody>
      </p:sp>
      <p:pic>
        <p:nvPicPr>
          <p:cNvPr id="4" name="図 3"/>
          <p:cNvPicPr>
            <a:picLocks noChangeAspect="1"/>
          </p:cNvPicPr>
          <p:nvPr/>
        </p:nvPicPr>
        <p:blipFill>
          <a:blip r:embed="rId3"/>
          <a:stretch>
            <a:fillRect/>
          </a:stretch>
        </p:blipFill>
        <p:spPr>
          <a:xfrm>
            <a:off x="568080" y="923330"/>
            <a:ext cx="5035670" cy="420750"/>
          </a:xfrm>
          <a:prstGeom prst="rect">
            <a:avLst/>
          </a:prstGeom>
        </p:spPr>
      </p:pic>
      <p:pic>
        <p:nvPicPr>
          <p:cNvPr id="5" name="図 4"/>
          <p:cNvPicPr>
            <a:picLocks noChangeAspect="1"/>
          </p:cNvPicPr>
          <p:nvPr/>
        </p:nvPicPr>
        <p:blipFill>
          <a:blip r:embed="rId4"/>
          <a:stretch>
            <a:fillRect/>
          </a:stretch>
        </p:blipFill>
        <p:spPr>
          <a:xfrm>
            <a:off x="215011" y="1453082"/>
            <a:ext cx="5199026" cy="5093054"/>
          </a:xfrm>
          <a:prstGeom prst="rect">
            <a:avLst/>
          </a:prstGeom>
        </p:spPr>
      </p:pic>
      <p:pic>
        <p:nvPicPr>
          <p:cNvPr id="7" name="図 6"/>
          <p:cNvPicPr>
            <a:picLocks noChangeAspect="1"/>
          </p:cNvPicPr>
          <p:nvPr/>
        </p:nvPicPr>
        <p:blipFill>
          <a:blip r:embed="rId5"/>
          <a:stretch>
            <a:fillRect/>
          </a:stretch>
        </p:blipFill>
        <p:spPr>
          <a:xfrm>
            <a:off x="5725193" y="1675141"/>
            <a:ext cx="3122081" cy="3079922"/>
          </a:xfrm>
          <a:prstGeom prst="rect">
            <a:avLst/>
          </a:prstGeom>
        </p:spPr>
      </p:pic>
      <p:pic>
        <p:nvPicPr>
          <p:cNvPr id="8" name="図 7"/>
          <p:cNvPicPr>
            <a:picLocks noChangeAspect="1"/>
          </p:cNvPicPr>
          <p:nvPr/>
        </p:nvPicPr>
        <p:blipFill>
          <a:blip r:embed="rId6"/>
          <a:stretch>
            <a:fillRect/>
          </a:stretch>
        </p:blipFill>
        <p:spPr>
          <a:xfrm>
            <a:off x="4680983" y="5626788"/>
            <a:ext cx="4463017" cy="919348"/>
          </a:xfrm>
          <a:prstGeom prst="rect">
            <a:avLst/>
          </a:prstGeom>
        </p:spPr>
      </p:pic>
      <p:cxnSp>
        <p:nvCxnSpPr>
          <p:cNvPr id="9" name="直線コネクタ 8"/>
          <p:cNvCxnSpPr/>
          <p:nvPr/>
        </p:nvCxnSpPr>
        <p:spPr>
          <a:xfrm flipV="1">
            <a:off x="2931801" y="1248949"/>
            <a:ext cx="1006868" cy="1"/>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flipV="1">
            <a:off x="4349784" y="1248949"/>
            <a:ext cx="1006868" cy="1"/>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rot="10800000" flipV="1">
            <a:off x="4718325" y="6178758"/>
            <a:ext cx="885425" cy="1"/>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8519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0" y="553487"/>
            <a:ext cx="5234120" cy="723938"/>
          </a:xfrm>
          <a:prstGeom prst="rect">
            <a:avLst/>
          </a:prstGeom>
        </p:spPr>
      </p:pic>
      <p:sp>
        <p:nvSpPr>
          <p:cNvPr id="4" name="テキスト ボックス 3"/>
          <p:cNvSpPr txBox="1"/>
          <p:nvPr/>
        </p:nvSpPr>
        <p:spPr>
          <a:xfrm>
            <a:off x="57564" y="0"/>
            <a:ext cx="2037737" cy="461665"/>
          </a:xfrm>
          <a:prstGeom prst="rect">
            <a:avLst/>
          </a:prstGeom>
          <a:noFill/>
        </p:spPr>
        <p:txBody>
          <a:bodyPr wrap="none" rtlCol="0">
            <a:spAutoFit/>
          </a:bodyPr>
          <a:lstStyle/>
          <a:p>
            <a:r>
              <a:rPr kumimoji="1" lang="ja-JP" altLang="en-US" sz="2400" dirty="0" smtClean="0"/>
              <a:t>昭和</a:t>
            </a:r>
            <a:r>
              <a:rPr kumimoji="1" lang="en-US" altLang="ja-JP" sz="2400" dirty="0" smtClean="0"/>
              <a:t>54</a:t>
            </a:r>
            <a:r>
              <a:rPr kumimoji="1" lang="ja-JP" altLang="en-US" sz="2400" dirty="0" smtClean="0"/>
              <a:t>年</a:t>
            </a:r>
            <a:r>
              <a:rPr lang="en-US" altLang="ja-JP" sz="2400" dirty="0" smtClean="0"/>
              <a:t>10</a:t>
            </a:r>
            <a:r>
              <a:rPr kumimoji="1" lang="ja-JP" altLang="en-US" sz="2400" dirty="0" smtClean="0"/>
              <a:t>月</a:t>
            </a:r>
            <a:endParaRPr kumimoji="1" lang="ja-JP" altLang="en-US" sz="2400" dirty="0"/>
          </a:p>
        </p:txBody>
      </p:sp>
      <p:pic>
        <p:nvPicPr>
          <p:cNvPr id="5" name="図 4"/>
          <p:cNvPicPr>
            <a:picLocks noChangeAspect="1"/>
          </p:cNvPicPr>
          <p:nvPr/>
        </p:nvPicPr>
        <p:blipFill>
          <a:blip r:embed="rId3"/>
          <a:stretch>
            <a:fillRect/>
          </a:stretch>
        </p:blipFill>
        <p:spPr>
          <a:xfrm>
            <a:off x="0" y="1427238"/>
            <a:ext cx="5628672" cy="2654914"/>
          </a:xfrm>
          <a:prstGeom prst="rect">
            <a:avLst/>
          </a:prstGeom>
        </p:spPr>
      </p:pic>
      <p:pic>
        <p:nvPicPr>
          <p:cNvPr id="6" name="図 5"/>
          <p:cNvPicPr>
            <a:picLocks noChangeAspect="1"/>
          </p:cNvPicPr>
          <p:nvPr/>
        </p:nvPicPr>
        <p:blipFill>
          <a:blip r:embed="rId4"/>
          <a:stretch>
            <a:fillRect/>
          </a:stretch>
        </p:blipFill>
        <p:spPr>
          <a:xfrm>
            <a:off x="4757883" y="5124069"/>
            <a:ext cx="4341095" cy="835313"/>
          </a:xfrm>
          <a:prstGeom prst="rect">
            <a:avLst/>
          </a:prstGeom>
        </p:spPr>
      </p:pic>
      <p:pic>
        <p:nvPicPr>
          <p:cNvPr id="7" name="図 6"/>
          <p:cNvPicPr>
            <a:picLocks noChangeAspect="1"/>
          </p:cNvPicPr>
          <p:nvPr/>
        </p:nvPicPr>
        <p:blipFill>
          <a:blip r:embed="rId5"/>
          <a:stretch>
            <a:fillRect/>
          </a:stretch>
        </p:blipFill>
        <p:spPr>
          <a:xfrm>
            <a:off x="197430" y="4301132"/>
            <a:ext cx="4341095" cy="2481188"/>
          </a:xfrm>
          <a:prstGeom prst="rect">
            <a:avLst/>
          </a:prstGeom>
        </p:spPr>
      </p:pic>
      <p:pic>
        <p:nvPicPr>
          <p:cNvPr id="3" name="図 2"/>
          <p:cNvPicPr>
            <a:picLocks noChangeAspect="1"/>
          </p:cNvPicPr>
          <p:nvPr/>
        </p:nvPicPr>
        <p:blipFill>
          <a:blip r:embed="rId6"/>
          <a:stretch>
            <a:fillRect/>
          </a:stretch>
        </p:blipFill>
        <p:spPr>
          <a:xfrm>
            <a:off x="5050968" y="898133"/>
            <a:ext cx="4093032" cy="618750"/>
          </a:xfrm>
          <a:prstGeom prst="rect">
            <a:avLst/>
          </a:prstGeom>
        </p:spPr>
      </p:pic>
      <p:cxnSp>
        <p:nvCxnSpPr>
          <p:cNvPr id="8" name="直線コネクタ 7"/>
          <p:cNvCxnSpPr/>
          <p:nvPr/>
        </p:nvCxnSpPr>
        <p:spPr>
          <a:xfrm flipV="1">
            <a:off x="6490010" y="1458960"/>
            <a:ext cx="1428164" cy="1"/>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flipV="1">
            <a:off x="8530845" y="5350498"/>
            <a:ext cx="568133" cy="1"/>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flipV="1">
            <a:off x="4766901" y="5635419"/>
            <a:ext cx="568133" cy="1"/>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5199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p:cNvPicPr>
            <a:picLocks noChangeAspect="1"/>
          </p:cNvPicPr>
          <p:nvPr/>
        </p:nvPicPr>
        <p:blipFill>
          <a:blip r:embed="rId2"/>
          <a:stretch>
            <a:fillRect/>
          </a:stretch>
        </p:blipFill>
        <p:spPr>
          <a:xfrm>
            <a:off x="105079" y="1769719"/>
            <a:ext cx="3992448" cy="813866"/>
          </a:xfrm>
          <a:prstGeom prst="rect">
            <a:avLst/>
          </a:prstGeom>
        </p:spPr>
      </p:pic>
      <p:pic>
        <p:nvPicPr>
          <p:cNvPr id="2" name="図 1"/>
          <p:cNvPicPr>
            <a:picLocks noChangeAspect="1"/>
          </p:cNvPicPr>
          <p:nvPr/>
        </p:nvPicPr>
        <p:blipFill rotWithShape="1">
          <a:blip r:embed="rId3"/>
          <a:srcRect t="54117"/>
          <a:stretch/>
        </p:blipFill>
        <p:spPr>
          <a:xfrm>
            <a:off x="0" y="381734"/>
            <a:ext cx="4142645" cy="320811"/>
          </a:xfrm>
          <a:prstGeom prst="rect">
            <a:avLst/>
          </a:prstGeom>
        </p:spPr>
      </p:pic>
      <p:sp>
        <p:nvSpPr>
          <p:cNvPr id="3" name="テキスト ボックス 2"/>
          <p:cNvSpPr txBox="1"/>
          <p:nvPr/>
        </p:nvSpPr>
        <p:spPr>
          <a:xfrm>
            <a:off x="57564" y="0"/>
            <a:ext cx="1882247" cy="461665"/>
          </a:xfrm>
          <a:prstGeom prst="rect">
            <a:avLst/>
          </a:prstGeom>
          <a:noFill/>
        </p:spPr>
        <p:txBody>
          <a:bodyPr wrap="none" rtlCol="0">
            <a:spAutoFit/>
          </a:bodyPr>
          <a:lstStyle/>
          <a:p>
            <a:r>
              <a:rPr kumimoji="1" lang="ja-JP" altLang="en-US" sz="2400" dirty="0" smtClean="0"/>
              <a:t>昭和</a:t>
            </a:r>
            <a:r>
              <a:rPr kumimoji="1" lang="en-US" altLang="ja-JP" sz="2400" dirty="0" smtClean="0"/>
              <a:t>58</a:t>
            </a:r>
            <a:r>
              <a:rPr kumimoji="1" lang="ja-JP" altLang="en-US" sz="2400" dirty="0" smtClean="0"/>
              <a:t>年</a:t>
            </a:r>
            <a:r>
              <a:rPr lang="en-US" altLang="ja-JP" sz="2400" dirty="0"/>
              <a:t>8</a:t>
            </a:r>
            <a:r>
              <a:rPr kumimoji="1" lang="ja-JP" altLang="en-US" sz="2400" dirty="0" smtClean="0"/>
              <a:t>月</a:t>
            </a:r>
            <a:endParaRPr kumimoji="1" lang="ja-JP" altLang="en-US" sz="2400" dirty="0"/>
          </a:p>
        </p:txBody>
      </p:sp>
      <p:pic>
        <p:nvPicPr>
          <p:cNvPr id="4" name="図 3"/>
          <p:cNvPicPr>
            <a:picLocks noChangeAspect="1"/>
          </p:cNvPicPr>
          <p:nvPr/>
        </p:nvPicPr>
        <p:blipFill>
          <a:blip r:embed="rId4"/>
          <a:stretch>
            <a:fillRect/>
          </a:stretch>
        </p:blipFill>
        <p:spPr>
          <a:xfrm>
            <a:off x="106667" y="643302"/>
            <a:ext cx="3929310" cy="831600"/>
          </a:xfrm>
          <a:prstGeom prst="rect">
            <a:avLst/>
          </a:prstGeom>
        </p:spPr>
      </p:pic>
      <p:pic>
        <p:nvPicPr>
          <p:cNvPr id="5" name="図 4"/>
          <p:cNvPicPr>
            <a:picLocks noChangeAspect="1"/>
          </p:cNvPicPr>
          <p:nvPr/>
        </p:nvPicPr>
        <p:blipFill>
          <a:blip r:embed="rId5"/>
          <a:stretch>
            <a:fillRect/>
          </a:stretch>
        </p:blipFill>
        <p:spPr>
          <a:xfrm>
            <a:off x="256166" y="2655221"/>
            <a:ext cx="3914929" cy="3652653"/>
          </a:xfrm>
          <a:prstGeom prst="rect">
            <a:avLst/>
          </a:prstGeom>
        </p:spPr>
      </p:pic>
      <p:pic>
        <p:nvPicPr>
          <p:cNvPr id="6" name="図 5"/>
          <p:cNvPicPr>
            <a:picLocks noChangeAspect="1"/>
          </p:cNvPicPr>
          <p:nvPr/>
        </p:nvPicPr>
        <p:blipFill>
          <a:blip r:embed="rId6"/>
          <a:stretch>
            <a:fillRect/>
          </a:stretch>
        </p:blipFill>
        <p:spPr>
          <a:xfrm>
            <a:off x="6555780" y="1511548"/>
            <a:ext cx="1934888" cy="2970000"/>
          </a:xfrm>
          <a:prstGeom prst="rect">
            <a:avLst/>
          </a:prstGeom>
        </p:spPr>
      </p:pic>
      <p:pic>
        <p:nvPicPr>
          <p:cNvPr id="7" name="図 6"/>
          <p:cNvPicPr>
            <a:picLocks noChangeAspect="1"/>
          </p:cNvPicPr>
          <p:nvPr/>
        </p:nvPicPr>
        <p:blipFill>
          <a:blip r:embed="rId7"/>
          <a:stretch>
            <a:fillRect/>
          </a:stretch>
        </p:blipFill>
        <p:spPr>
          <a:xfrm>
            <a:off x="4369698" y="2373731"/>
            <a:ext cx="1788877" cy="1980817"/>
          </a:xfrm>
          <a:prstGeom prst="rect">
            <a:avLst/>
          </a:prstGeom>
        </p:spPr>
      </p:pic>
      <p:pic>
        <p:nvPicPr>
          <p:cNvPr id="8" name="図 7"/>
          <p:cNvPicPr>
            <a:picLocks noChangeAspect="1"/>
          </p:cNvPicPr>
          <p:nvPr/>
        </p:nvPicPr>
        <p:blipFill>
          <a:blip r:embed="rId8"/>
          <a:stretch>
            <a:fillRect/>
          </a:stretch>
        </p:blipFill>
        <p:spPr>
          <a:xfrm>
            <a:off x="4542317" y="4481548"/>
            <a:ext cx="3511670" cy="2335804"/>
          </a:xfrm>
          <a:prstGeom prst="rect">
            <a:avLst/>
          </a:prstGeom>
        </p:spPr>
      </p:pic>
      <p:cxnSp>
        <p:nvCxnSpPr>
          <p:cNvPr id="11" name="直線コネクタ 10"/>
          <p:cNvCxnSpPr/>
          <p:nvPr/>
        </p:nvCxnSpPr>
        <p:spPr>
          <a:xfrm flipV="1">
            <a:off x="14435" y="1290017"/>
            <a:ext cx="1291644" cy="1"/>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pic>
        <p:nvPicPr>
          <p:cNvPr id="12" name="図 11"/>
          <p:cNvPicPr>
            <a:picLocks noChangeAspect="1"/>
          </p:cNvPicPr>
          <p:nvPr/>
        </p:nvPicPr>
        <p:blipFill rotWithShape="1">
          <a:blip r:embed="rId3"/>
          <a:srcRect b="50243"/>
          <a:stretch/>
        </p:blipFill>
        <p:spPr>
          <a:xfrm>
            <a:off x="2071322" y="89429"/>
            <a:ext cx="4142645" cy="347893"/>
          </a:xfrm>
          <a:prstGeom prst="rect">
            <a:avLst/>
          </a:prstGeom>
        </p:spPr>
      </p:pic>
      <p:pic>
        <p:nvPicPr>
          <p:cNvPr id="13" name="図 12"/>
          <p:cNvPicPr>
            <a:picLocks noChangeAspect="1"/>
          </p:cNvPicPr>
          <p:nvPr/>
        </p:nvPicPr>
        <p:blipFill>
          <a:blip r:embed="rId9"/>
          <a:stretch>
            <a:fillRect/>
          </a:stretch>
        </p:blipFill>
        <p:spPr>
          <a:xfrm>
            <a:off x="-1" y="1474902"/>
            <a:ext cx="2190190" cy="273153"/>
          </a:xfrm>
          <a:prstGeom prst="rect">
            <a:avLst/>
          </a:prstGeom>
        </p:spPr>
      </p:pic>
      <p:pic>
        <p:nvPicPr>
          <p:cNvPr id="15" name="図 14"/>
          <p:cNvPicPr>
            <a:picLocks noChangeAspect="1"/>
          </p:cNvPicPr>
          <p:nvPr/>
        </p:nvPicPr>
        <p:blipFill>
          <a:blip r:embed="rId10"/>
          <a:stretch>
            <a:fillRect/>
          </a:stretch>
        </p:blipFill>
        <p:spPr>
          <a:xfrm>
            <a:off x="4483028" y="434605"/>
            <a:ext cx="2824677" cy="281827"/>
          </a:xfrm>
          <a:prstGeom prst="rect">
            <a:avLst/>
          </a:prstGeom>
        </p:spPr>
      </p:pic>
      <p:pic>
        <p:nvPicPr>
          <p:cNvPr id="16" name="図 15"/>
          <p:cNvPicPr>
            <a:picLocks noChangeAspect="1"/>
          </p:cNvPicPr>
          <p:nvPr/>
        </p:nvPicPr>
        <p:blipFill>
          <a:blip r:embed="rId2"/>
          <a:stretch>
            <a:fillRect/>
          </a:stretch>
        </p:blipFill>
        <p:spPr>
          <a:xfrm>
            <a:off x="4589696" y="702545"/>
            <a:ext cx="3992448" cy="813866"/>
          </a:xfrm>
          <a:prstGeom prst="rect">
            <a:avLst/>
          </a:prstGeom>
        </p:spPr>
      </p:pic>
      <p:cxnSp>
        <p:nvCxnSpPr>
          <p:cNvPr id="17" name="直線コネクタ 16"/>
          <p:cNvCxnSpPr/>
          <p:nvPr/>
        </p:nvCxnSpPr>
        <p:spPr>
          <a:xfrm flipV="1">
            <a:off x="2797667" y="1290017"/>
            <a:ext cx="1291644" cy="1"/>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flipV="1">
            <a:off x="7270295" y="922989"/>
            <a:ext cx="1291644" cy="1"/>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flipV="1">
            <a:off x="6474044" y="1327492"/>
            <a:ext cx="1291644" cy="1"/>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flipV="1">
            <a:off x="2851001" y="1977585"/>
            <a:ext cx="1291644" cy="1"/>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flipV="1">
            <a:off x="2054750" y="2382088"/>
            <a:ext cx="1291644" cy="1"/>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194847" y="6215018"/>
            <a:ext cx="1800493" cy="523220"/>
          </a:xfrm>
          <a:prstGeom prst="rect">
            <a:avLst/>
          </a:prstGeom>
          <a:noFill/>
        </p:spPr>
        <p:txBody>
          <a:bodyPr wrap="none" rtlCol="0">
            <a:spAutoFit/>
          </a:bodyPr>
          <a:lstStyle/>
          <a:p>
            <a:r>
              <a:rPr kumimoji="1" lang="ja-JP" altLang="en-US" sz="1400" dirty="0" smtClean="0"/>
              <a:t>謝辞掲載の当時技官</a:t>
            </a:r>
            <a:endParaRPr kumimoji="1" lang="en-US" altLang="ja-JP" sz="1400" dirty="0" smtClean="0"/>
          </a:p>
          <a:p>
            <a:r>
              <a:rPr kumimoji="1" lang="ja-JP" altLang="en-US" sz="1400" dirty="0" smtClean="0"/>
              <a:t>村側　博康</a:t>
            </a:r>
            <a:endParaRPr lang="en-US" altLang="ja-JP" sz="1400" dirty="0"/>
          </a:p>
        </p:txBody>
      </p:sp>
      <p:cxnSp>
        <p:nvCxnSpPr>
          <p:cNvPr id="23" name="直線コネクタ 22"/>
          <p:cNvCxnSpPr/>
          <p:nvPr/>
        </p:nvCxnSpPr>
        <p:spPr>
          <a:xfrm flipV="1">
            <a:off x="105079" y="6703764"/>
            <a:ext cx="1291644" cy="1"/>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83803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 y="523209"/>
            <a:ext cx="4992027" cy="633416"/>
          </a:xfrm>
          <a:prstGeom prst="rect">
            <a:avLst/>
          </a:prstGeom>
        </p:spPr>
      </p:pic>
      <p:pic>
        <p:nvPicPr>
          <p:cNvPr id="3" name="図 2"/>
          <p:cNvPicPr>
            <a:picLocks noChangeAspect="1"/>
          </p:cNvPicPr>
          <p:nvPr/>
        </p:nvPicPr>
        <p:blipFill>
          <a:blip r:embed="rId3"/>
          <a:stretch>
            <a:fillRect/>
          </a:stretch>
        </p:blipFill>
        <p:spPr>
          <a:xfrm>
            <a:off x="666550" y="1128593"/>
            <a:ext cx="4063264" cy="520163"/>
          </a:xfrm>
          <a:prstGeom prst="rect">
            <a:avLst/>
          </a:prstGeom>
        </p:spPr>
      </p:pic>
      <p:pic>
        <p:nvPicPr>
          <p:cNvPr id="4" name="図 3"/>
          <p:cNvPicPr>
            <a:picLocks noChangeAspect="1"/>
          </p:cNvPicPr>
          <p:nvPr/>
        </p:nvPicPr>
        <p:blipFill>
          <a:blip r:embed="rId4"/>
          <a:stretch>
            <a:fillRect/>
          </a:stretch>
        </p:blipFill>
        <p:spPr>
          <a:xfrm>
            <a:off x="5092926" y="197346"/>
            <a:ext cx="4050462" cy="2902820"/>
          </a:xfrm>
          <a:prstGeom prst="rect">
            <a:avLst/>
          </a:prstGeom>
        </p:spPr>
      </p:pic>
      <p:pic>
        <p:nvPicPr>
          <p:cNvPr id="5" name="図 4"/>
          <p:cNvPicPr>
            <a:picLocks noChangeAspect="1"/>
          </p:cNvPicPr>
          <p:nvPr/>
        </p:nvPicPr>
        <p:blipFill>
          <a:blip r:embed="rId5"/>
          <a:stretch>
            <a:fillRect/>
          </a:stretch>
        </p:blipFill>
        <p:spPr>
          <a:xfrm>
            <a:off x="4488932" y="3294998"/>
            <a:ext cx="4655068" cy="2902820"/>
          </a:xfrm>
          <a:prstGeom prst="rect">
            <a:avLst/>
          </a:prstGeom>
        </p:spPr>
      </p:pic>
      <p:pic>
        <p:nvPicPr>
          <p:cNvPr id="6" name="図 5"/>
          <p:cNvPicPr>
            <a:picLocks noChangeAspect="1"/>
          </p:cNvPicPr>
          <p:nvPr/>
        </p:nvPicPr>
        <p:blipFill>
          <a:blip r:embed="rId6"/>
          <a:stretch>
            <a:fillRect/>
          </a:stretch>
        </p:blipFill>
        <p:spPr>
          <a:xfrm>
            <a:off x="230961" y="1762009"/>
            <a:ext cx="3995867" cy="5000892"/>
          </a:xfrm>
          <a:prstGeom prst="rect">
            <a:avLst/>
          </a:prstGeom>
        </p:spPr>
      </p:pic>
      <p:sp>
        <p:nvSpPr>
          <p:cNvPr id="7" name="テキスト ボックス 6"/>
          <p:cNvSpPr txBox="1"/>
          <p:nvPr/>
        </p:nvSpPr>
        <p:spPr>
          <a:xfrm>
            <a:off x="57564" y="0"/>
            <a:ext cx="1882247" cy="461665"/>
          </a:xfrm>
          <a:prstGeom prst="rect">
            <a:avLst/>
          </a:prstGeom>
          <a:noFill/>
        </p:spPr>
        <p:txBody>
          <a:bodyPr wrap="none" rtlCol="0">
            <a:spAutoFit/>
          </a:bodyPr>
          <a:lstStyle/>
          <a:p>
            <a:r>
              <a:rPr kumimoji="1" lang="ja-JP" altLang="en-US" sz="2400" dirty="0" smtClean="0"/>
              <a:t>昭和</a:t>
            </a:r>
            <a:r>
              <a:rPr kumimoji="1" lang="en-US" altLang="ja-JP" sz="2400" dirty="0" smtClean="0"/>
              <a:t>54</a:t>
            </a:r>
            <a:r>
              <a:rPr kumimoji="1" lang="ja-JP" altLang="en-US" sz="2400" dirty="0" smtClean="0"/>
              <a:t>年</a:t>
            </a:r>
            <a:r>
              <a:rPr lang="en-US" altLang="ja-JP" sz="2400" dirty="0" smtClean="0"/>
              <a:t>6</a:t>
            </a:r>
            <a:r>
              <a:rPr kumimoji="1" lang="ja-JP" altLang="en-US" sz="2400" dirty="0" smtClean="0"/>
              <a:t>月</a:t>
            </a:r>
            <a:endParaRPr kumimoji="1" lang="ja-JP" altLang="en-US" sz="2400" dirty="0"/>
          </a:p>
        </p:txBody>
      </p:sp>
      <p:cxnSp>
        <p:nvCxnSpPr>
          <p:cNvPr id="8" name="直線コネクタ 7"/>
          <p:cNvCxnSpPr/>
          <p:nvPr/>
        </p:nvCxnSpPr>
        <p:spPr>
          <a:xfrm flipV="1">
            <a:off x="3581006" y="1648756"/>
            <a:ext cx="907926" cy="1"/>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flipV="1">
            <a:off x="2673080" y="1648756"/>
            <a:ext cx="907926" cy="1"/>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61505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0" y="452642"/>
            <a:ext cx="6621616" cy="687225"/>
          </a:xfrm>
          <a:prstGeom prst="rect">
            <a:avLst/>
          </a:prstGeom>
        </p:spPr>
      </p:pic>
      <p:pic>
        <p:nvPicPr>
          <p:cNvPr id="3" name="図 2"/>
          <p:cNvPicPr>
            <a:picLocks noChangeAspect="1"/>
          </p:cNvPicPr>
          <p:nvPr/>
        </p:nvPicPr>
        <p:blipFill>
          <a:blip r:embed="rId3"/>
          <a:stretch>
            <a:fillRect/>
          </a:stretch>
        </p:blipFill>
        <p:spPr>
          <a:xfrm>
            <a:off x="466358" y="1096950"/>
            <a:ext cx="3982230" cy="900900"/>
          </a:xfrm>
          <a:prstGeom prst="rect">
            <a:avLst/>
          </a:prstGeom>
        </p:spPr>
      </p:pic>
      <p:sp>
        <p:nvSpPr>
          <p:cNvPr id="4" name="テキスト ボックス 3"/>
          <p:cNvSpPr txBox="1"/>
          <p:nvPr/>
        </p:nvSpPr>
        <p:spPr>
          <a:xfrm>
            <a:off x="57564" y="0"/>
            <a:ext cx="1882247" cy="461665"/>
          </a:xfrm>
          <a:prstGeom prst="rect">
            <a:avLst/>
          </a:prstGeom>
          <a:noFill/>
        </p:spPr>
        <p:txBody>
          <a:bodyPr wrap="none" rtlCol="0">
            <a:spAutoFit/>
          </a:bodyPr>
          <a:lstStyle/>
          <a:p>
            <a:r>
              <a:rPr kumimoji="1" lang="ja-JP" altLang="en-US" sz="2400" dirty="0" smtClean="0"/>
              <a:t>昭和</a:t>
            </a:r>
            <a:r>
              <a:rPr kumimoji="1" lang="en-US" altLang="ja-JP" sz="2400" dirty="0" smtClean="0"/>
              <a:t>56</a:t>
            </a:r>
            <a:r>
              <a:rPr kumimoji="1" lang="ja-JP" altLang="en-US" sz="2400" dirty="0" smtClean="0"/>
              <a:t>年</a:t>
            </a:r>
            <a:r>
              <a:rPr lang="en-US" altLang="ja-JP" sz="2400" dirty="0" smtClean="0"/>
              <a:t>7</a:t>
            </a:r>
            <a:r>
              <a:rPr kumimoji="1" lang="ja-JP" altLang="en-US" sz="2400" dirty="0" smtClean="0"/>
              <a:t>月</a:t>
            </a:r>
            <a:endParaRPr kumimoji="1" lang="ja-JP" altLang="en-US" sz="2400" dirty="0"/>
          </a:p>
        </p:txBody>
      </p:sp>
      <p:pic>
        <p:nvPicPr>
          <p:cNvPr id="5" name="図 4"/>
          <p:cNvPicPr>
            <a:picLocks noChangeAspect="1"/>
          </p:cNvPicPr>
          <p:nvPr/>
        </p:nvPicPr>
        <p:blipFill>
          <a:blip r:embed="rId4"/>
          <a:stretch>
            <a:fillRect/>
          </a:stretch>
        </p:blipFill>
        <p:spPr>
          <a:xfrm>
            <a:off x="269523" y="2162567"/>
            <a:ext cx="2134562" cy="4211998"/>
          </a:xfrm>
          <a:prstGeom prst="rect">
            <a:avLst/>
          </a:prstGeom>
        </p:spPr>
      </p:pic>
      <p:pic>
        <p:nvPicPr>
          <p:cNvPr id="6" name="図 5"/>
          <p:cNvPicPr>
            <a:picLocks noChangeAspect="1"/>
          </p:cNvPicPr>
          <p:nvPr/>
        </p:nvPicPr>
        <p:blipFill>
          <a:blip r:embed="rId5"/>
          <a:stretch>
            <a:fillRect/>
          </a:stretch>
        </p:blipFill>
        <p:spPr>
          <a:xfrm>
            <a:off x="2581616" y="2365145"/>
            <a:ext cx="3001359" cy="3036476"/>
          </a:xfrm>
          <a:prstGeom prst="rect">
            <a:avLst/>
          </a:prstGeom>
        </p:spPr>
      </p:pic>
      <p:pic>
        <p:nvPicPr>
          <p:cNvPr id="7" name="図 6"/>
          <p:cNvPicPr>
            <a:picLocks noChangeAspect="1"/>
          </p:cNvPicPr>
          <p:nvPr/>
        </p:nvPicPr>
        <p:blipFill>
          <a:blip r:embed="rId6"/>
          <a:stretch>
            <a:fillRect/>
          </a:stretch>
        </p:blipFill>
        <p:spPr>
          <a:xfrm>
            <a:off x="2655836" y="5470828"/>
            <a:ext cx="4001749" cy="1156071"/>
          </a:xfrm>
          <a:prstGeom prst="rect">
            <a:avLst/>
          </a:prstGeom>
        </p:spPr>
      </p:pic>
      <p:cxnSp>
        <p:nvCxnSpPr>
          <p:cNvPr id="8" name="直線コネクタ 7"/>
          <p:cNvCxnSpPr/>
          <p:nvPr/>
        </p:nvCxnSpPr>
        <p:spPr>
          <a:xfrm flipV="1">
            <a:off x="3174369" y="1323514"/>
            <a:ext cx="907926" cy="1"/>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47512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3449388" y="19877"/>
            <a:ext cx="4607348" cy="352275"/>
          </a:xfrm>
          <a:prstGeom prst="rect">
            <a:avLst/>
          </a:prstGeom>
        </p:spPr>
      </p:pic>
      <p:pic>
        <p:nvPicPr>
          <p:cNvPr id="5" name="図 4"/>
          <p:cNvPicPr>
            <a:picLocks noChangeAspect="1"/>
          </p:cNvPicPr>
          <p:nvPr/>
        </p:nvPicPr>
        <p:blipFill>
          <a:blip r:embed="rId3"/>
          <a:stretch>
            <a:fillRect/>
          </a:stretch>
        </p:blipFill>
        <p:spPr>
          <a:xfrm>
            <a:off x="92673" y="487219"/>
            <a:ext cx="2523623" cy="265650"/>
          </a:xfrm>
          <a:prstGeom prst="rect">
            <a:avLst/>
          </a:prstGeom>
        </p:spPr>
      </p:pic>
      <p:pic>
        <p:nvPicPr>
          <p:cNvPr id="6" name="図 5"/>
          <p:cNvPicPr>
            <a:picLocks noChangeAspect="1"/>
          </p:cNvPicPr>
          <p:nvPr/>
        </p:nvPicPr>
        <p:blipFill>
          <a:blip r:embed="rId4"/>
          <a:stretch>
            <a:fillRect/>
          </a:stretch>
        </p:blipFill>
        <p:spPr>
          <a:xfrm>
            <a:off x="196800" y="707467"/>
            <a:ext cx="3594426" cy="787462"/>
          </a:xfrm>
          <a:prstGeom prst="rect">
            <a:avLst/>
          </a:prstGeom>
        </p:spPr>
      </p:pic>
      <p:pic>
        <p:nvPicPr>
          <p:cNvPr id="7" name="図 6"/>
          <p:cNvPicPr>
            <a:picLocks noChangeAspect="1"/>
          </p:cNvPicPr>
          <p:nvPr/>
        </p:nvPicPr>
        <p:blipFill>
          <a:blip r:embed="rId5"/>
          <a:stretch>
            <a:fillRect/>
          </a:stretch>
        </p:blipFill>
        <p:spPr>
          <a:xfrm>
            <a:off x="4755851" y="298938"/>
            <a:ext cx="2569928" cy="254100"/>
          </a:xfrm>
          <a:prstGeom prst="rect">
            <a:avLst/>
          </a:prstGeom>
        </p:spPr>
      </p:pic>
      <p:pic>
        <p:nvPicPr>
          <p:cNvPr id="8" name="図 7"/>
          <p:cNvPicPr>
            <a:picLocks noChangeAspect="1"/>
          </p:cNvPicPr>
          <p:nvPr/>
        </p:nvPicPr>
        <p:blipFill>
          <a:blip r:embed="rId6"/>
          <a:stretch>
            <a:fillRect/>
          </a:stretch>
        </p:blipFill>
        <p:spPr>
          <a:xfrm>
            <a:off x="4824021" y="564136"/>
            <a:ext cx="3860680" cy="740025"/>
          </a:xfrm>
          <a:prstGeom prst="rect">
            <a:avLst/>
          </a:prstGeom>
        </p:spPr>
      </p:pic>
      <p:pic>
        <p:nvPicPr>
          <p:cNvPr id="9" name="図 8"/>
          <p:cNvPicPr>
            <a:picLocks noChangeAspect="1"/>
          </p:cNvPicPr>
          <p:nvPr/>
        </p:nvPicPr>
        <p:blipFill>
          <a:blip r:embed="rId7"/>
          <a:stretch>
            <a:fillRect/>
          </a:stretch>
        </p:blipFill>
        <p:spPr>
          <a:xfrm>
            <a:off x="11250" y="1465649"/>
            <a:ext cx="4491585" cy="242550"/>
          </a:xfrm>
          <a:prstGeom prst="rect">
            <a:avLst/>
          </a:prstGeom>
        </p:spPr>
      </p:pic>
      <p:pic>
        <p:nvPicPr>
          <p:cNvPr id="10" name="図 9"/>
          <p:cNvPicPr>
            <a:picLocks noChangeAspect="1"/>
          </p:cNvPicPr>
          <p:nvPr/>
        </p:nvPicPr>
        <p:blipFill>
          <a:blip r:embed="rId8"/>
          <a:stretch>
            <a:fillRect/>
          </a:stretch>
        </p:blipFill>
        <p:spPr>
          <a:xfrm>
            <a:off x="21785" y="1701202"/>
            <a:ext cx="4012825" cy="711563"/>
          </a:xfrm>
          <a:prstGeom prst="rect">
            <a:avLst/>
          </a:prstGeom>
        </p:spPr>
      </p:pic>
      <p:pic>
        <p:nvPicPr>
          <p:cNvPr id="11" name="図 10"/>
          <p:cNvPicPr>
            <a:picLocks noChangeAspect="1"/>
          </p:cNvPicPr>
          <p:nvPr/>
        </p:nvPicPr>
        <p:blipFill>
          <a:blip r:embed="rId9"/>
          <a:stretch>
            <a:fillRect/>
          </a:stretch>
        </p:blipFill>
        <p:spPr>
          <a:xfrm>
            <a:off x="4755851" y="1313951"/>
            <a:ext cx="4097993" cy="294525"/>
          </a:xfrm>
          <a:prstGeom prst="rect">
            <a:avLst/>
          </a:prstGeom>
        </p:spPr>
      </p:pic>
      <p:pic>
        <p:nvPicPr>
          <p:cNvPr id="12" name="図 11"/>
          <p:cNvPicPr>
            <a:picLocks noChangeAspect="1"/>
          </p:cNvPicPr>
          <p:nvPr/>
        </p:nvPicPr>
        <p:blipFill>
          <a:blip r:embed="rId10"/>
          <a:stretch>
            <a:fillRect/>
          </a:stretch>
        </p:blipFill>
        <p:spPr>
          <a:xfrm>
            <a:off x="5060141" y="1528809"/>
            <a:ext cx="2871737" cy="763744"/>
          </a:xfrm>
          <a:prstGeom prst="rect">
            <a:avLst/>
          </a:prstGeom>
        </p:spPr>
      </p:pic>
      <p:pic>
        <p:nvPicPr>
          <p:cNvPr id="13" name="図 12"/>
          <p:cNvPicPr>
            <a:picLocks noChangeAspect="1"/>
          </p:cNvPicPr>
          <p:nvPr/>
        </p:nvPicPr>
        <p:blipFill>
          <a:blip r:embed="rId11"/>
          <a:stretch>
            <a:fillRect/>
          </a:stretch>
        </p:blipFill>
        <p:spPr>
          <a:xfrm>
            <a:off x="21785" y="2367349"/>
            <a:ext cx="4653653" cy="288750"/>
          </a:xfrm>
          <a:prstGeom prst="rect">
            <a:avLst/>
          </a:prstGeom>
        </p:spPr>
      </p:pic>
      <p:pic>
        <p:nvPicPr>
          <p:cNvPr id="14" name="図 13"/>
          <p:cNvPicPr>
            <a:picLocks noChangeAspect="1"/>
          </p:cNvPicPr>
          <p:nvPr/>
        </p:nvPicPr>
        <p:blipFill>
          <a:blip r:embed="rId12"/>
          <a:stretch>
            <a:fillRect/>
          </a:stretch>
        </p:blipFill>
        <p:spPr>
          <a:xfrm>
            <a:off x="185852" y="2634201"/>
            <a:ext cx="2890755" cy="721050"/>
          </a:xfrm>
          <a:prstGeom prst="rect">
            <a:avLst/>
          </a:prstGeom>
        </p:spPr>
      </p:pic>
      <p:sp>
        <p:nvSpPr>
          <p:cNvPr id="15" name="テキスト ボックス 14"/>
          <p:cNvSpPr txBox="1"/>
          <p:nvPr/>
        </p:nvSpPr>
        <p:spPr>
          <a:xfrm>
            <a:off x="57564" y="0"/>
            <a:ext cx="3272050" cy="461665"/>
          </a:xfrm>
          <a:prstGeom prst="rect">
            <a:avLst/>
          </a:prstGeom>
          <a:noFill/>
        </p:spPr>
        <p:txBody>
          <a:bodyPr wrap="none" rtlCol="0">
            <a:spAutoFit/>
          </a:bodyPr>
          <a:lstStyle/>
          <a:p>
            <a:r>
              <a:rPr kumimoji="1" lang="ja-JP" altLang="en-US" sz="2400" dirty="0" smtClean="0"/>
              <a:t>昭和</a:t>
            </a:r>
            <a:r>
              <a:rPr kumimoji="1" lang="en-US" altLang="ja-JP" sz="2400" dirty="0" smtClean="0"/>
              <a:t>56</a:t>
            </a:r>
            <a:r>
              <a:rPr kumimoji="1" lang="ja-JP" altLang="en-US" sz="2400" dirty="0" smtClean="0"/>
              <a:t>年</a:t>
            </a:r>
            <a:r>
              <a:rPr lang="en-US" altLang="ja-JP" sz="2400" dirty="0" smtClean="0"/>
              <a:t>3</a:t>
            </a:r>
            <a:r>
              <a:rPr kumimoji="1" lang="ja-JP" altLang="en-US" sz="2400" dirty="0" smtClean="0"/>
              <a:t>月～</a:t>
            </a:r>
            <a:r>
              <a:rPr kumimoji="1" lang="en-US" altLang="ja-JP" sz="2400" dirty="0" smtClean="0"/>
              <a:t>57</a:t>
            </a:r>
            <a:r>
              <a:rPr kumimoji="1" lang="ja-JP" altLang="en-US" sz="2400" dirty="0" smtClean="0"/>
              <a:t>年</a:t>
            </a:r>
            <a:r>
              <a:rPr kumimoji="1" lang="en-US" altLang="ja-JP" sz="2400" dirty="0" smtClean="0"/>
              <a:t>4</a:t>
            </a:r>
            <a:r>
              <a:rPr kumimoji="1" lang="ja-JP" altLang="en-US" sz="2400" dirty="0" smtClean="0"/>
              <a:t>月</a:t>
            </a:r>
            <a:endParaRPr kumimoji="1" lang="ja-JP" altLang="en-US" sz="2400" dirty="0"/>
          </a:p>
        </p:txBody>
      </p:sp>
      <p:pic>
        <p:nvPicPr>
          <p:cNvPr id="16" name="図 15"/>
          <p:cNvPicPr>
            <a:picLocks noChangeAspect="1"/>
          </p:cNvPicPr>
          <p:nvPr/>
        </p:nvPicPr>
        <p:blipFill>
          <a:blip r:embed="rId13"/>
          <a:stretch>
            <a:fillRect/>
          </a:stretch>
        </p:blipFill>
        <p:spPr>
          <a:xfrm>
            <a:off x="59305" y="3279708"/>
            <a:ext cx="4407925" cy="2112830"/>
          </a:xfrm>
          <a:prstGeom prst="rect">
            <a:avLst/>
          </a:prstGeom>
        </p:spPr>
      </p:pic>
      <p:pic>
        <p:nvPicPr>
          <p:cNvPr id="17" name="図 16"/>
          <p:cNvPicPr>
            <a:picLocks noChangeAspect="1"/>
          </p:cNvPicPr>
          <p:nvPr/>
        </p:nvPicPr>
        <p:blipFill>
          <a:blip r:embed="rId14"/>
          <a:stretch>
            <a:fillRect/>
          </a:stretch>
        </p:blipFill>
        <p:spPr>
          <a:xfrm>
            <a:off x="5330571" y="2247592"/>
            <a:ext cx="3233081" cy="2006606"/>
          </a:xfrm>
          <a:prstGeom prst="rect">
            <a:avLst/>
          </a:prstGeom>
        </p:spPr>
      </p:pic>
      <p:pic>
        <p:nvPicPr>
          <p:cNvPr id="18" name="図 17"/>
          <p:cNvPicPr>
            <a:picLocks noChangeAspect="1"/>
          </p:cNvPicPr>
          <p:nvPr/>
        </p:nvPicPr>
        <p:blipFill>
          <a:blip r:embed="rId15"/>
          <a:stretch>
            <a:fillRect/>
          </a:stretch>
        </p:blipFill>
        <p:spPr>
          <a:xfrm>
            <a:off x="5371914" y="4270692"/>
            <a:ext cx="3137991" cy="2580600"/>
          </a:xfrm>
          <a:prstGeom prst="rect">
            <a:avLst/>
          </a:prstGeom>
        </p:spPr>
      </p:pic>
      <p:sp>
        <p:nvSpPr>
          <p:cNvPr id="21" name="テキスト ボックス 20"/>
          <p:cNvSpPr txBox="1"/>
          <p:nvPr/>
        </p:nvSpPr>
        <p:spPr>
          <a:xfrm>
            <a:off x="243513" y="5473005"/>
            <a:ext cx="3086101" cy="1384995"/>
          </a:xfrm>
          <a:prstGeom prst="rect">
            <a:avLst/>
          </a:prstGeom>
          <a:noFill/>
        </p:spPr>
        <p:txBody>
          <a:bodyPr wrap="none" rtlCol="0">
            <a:spAutoFit/>
          </a:bodyPr>
          <a:lstStyle/>
          <a:p>
            <a:r>
              <a:rPr kumimoji="1" lang="ja-JP" altLang="en-US" sz="1400" dirty="0" smtClean="0"/>
              <a:t>謝辞掲載の学生</a:t>
            </a:r>
            <a:endParaRPr kumimoji="1" lang="en-US" altLang="ja-JP" sz="1400" dirty="0" smtClean="0"/>
          </a:p>
          <a:p>
            <a:r>
              <a:rPr lang="ja-JP" altLang="en-US" sz="1400" dirty="0" smtClean="0"/>
              <a:t>第</a:t>
            </a:r>
            <a:r>
              <a:rPr lang="en-US" altLang="ja-JP" sz="1400" dirty="0"/>
              <a:t>1</a:t>
            </a:r>
            <a:r>
              <a:rPr lang="ja-JP" altLang="en-US" sz="1400" dirty="0" smtClean="0"/>
              <a:t>報　為川 潔，小幡 弘，中川 遼二</a:t>
            </a:r>
            <a:endParaRPr lang="en-US" altLang="ja-JP" sz="1400" dirty="0" smtClean="0"/>
          </a:p>
          <a:p>
            <a:r>
              <a:rPr kumimoji="1" lang="ja-JP" altLang="en-US" sz="1400" dirty="0" smtClean="0"/>
              <a:t>第</a:t>
            </a:r>
            <a:r>
              <a:rPr kumimoji="1" lang="en-US" altLang="ja-JP" sz="1400" dirty="0" smtClean="0"/>
              <a:t>2</a:t>
            </a:r>
            <a:r>
              <a:rPr lang="ja-JP" altLang="en-US" sz="1400" dirty="0" smtClean="0"/>
              <a:t>報　平城 正，福原 一也</a:t>
            </a:r>
            <a:endParaRPr lang="en-US" altLang="ja-JP" sz="1400" dirty="0" smtClean="0"/>
          </a:p>
          <a:p>
            <a:r>
              <a:rPr kumimoji="1" lang="ja-JP" altLang="en-US" sz="1400" dirty="0" smtClean="0"/>
              <a:t>第</a:t>
            </a:r>
            <a:r>
              <a:rPr kumimoji="1" lang="en-US" altLang="ja-JP" sz="1400" dirty="0"/>
              <a:t>3</a:t>
            </a:r>
            <a:r>
              <a:rPr kumimoji="1" lang="ja-JP" altLang="en-US" sz="1400" dirty="0" smtClean="0"/>
              <a:t>報　</a:t>
            </a:r>
            <a:r>
              <a:rPr lang="ja-JP" altLang="en-US" sz="1400" dirty="0" smtClean="0"/>
              <a:t>平城 </a:t>
            </a:r>
            <a:r>
              <a:rPr lang="ja-JP" altLang="en-US" sz="1400" dirty="0"/>
              <a:t>正</a:t>
            </a:r>
            <a:r>
              <a:rPr lang="ja-JP" altLang="en-US" sz="1400" dirty="0" smtClean="0"/>
              <a:t>，橋上 勘十，北野 立夫</a:t>
            </a:r>
            <a:endParaRPr lang="en-US" altLang="ja-JP" sz="1400" dirty="0" smtClean="0"/>
          </a:p>
          <a:p>
            <a:r>
              <a:rPr kumimoji="1" lang="ja-JP" altLang="en-US" sz="1400" dirty="0" smtClean="0"/>
              <a:t>第</a:t>
            </a:r>
            <a:r>
              <a:rPr kumimoji="1" lang="en-US" altLang="ja-JP" sz="1400" dirty="0" smtClean="0"/>
              <a:t>4</a:t>
            </a:r>
            <a:r>
              <a:rPr kumimoji="1" lang="ja-JP" altLang="en-US" sz="1400" dirty="0" smtClean="0"/>
              <a:t>報　北野 立夫</a:t>
            </a:r>
            <a:endParaRPr kumimoji="1" lang="en-US" altLang="ja-JP" sz="1400" dirty="0" smtClean="0"/>
          </a:p>
          <a:p>
            <a:r>
              <a:rPr lang="ja-JP" altLang="en-US" sz="1400" dirty="0" smtClean="0"/>
              <a:t>第</a:t>
            </a:r>
            <a:r>
              <a:rPr lang="en-US" altLang="ja-JP" sz="1400" dirty="0"/>
              <a:t>5</a:t>
            </a:r>
            <a:r>
              <a:rPr lang="ja-JP" altLang="en-US" sz="1400" dirty="0" smtClean="0"/>
              <a:t>報　笹谷 卓史．</a:t>
            </a:r>
            <a:r>
              <a:rPr lang="ja-JP" altLang="en-US" sz="1400" dirty="0"/>
              <a:t>北野 </a:t>
            </a:r>
            <a:r>
              <a:rPr lang="ja-JP" altLang="en-US" sz="1400" dirty="0" smtClean="0"/>
              <a:t>立夫</a:t>
            </a:r>
            <a:endParaRPr lang="en-US" altLang="ja-JP" sz="1400" dirty="0"/>
          </a:p>
        </p:txBody>
      </p:sp>
      <p:cxnSp>
        <p:nvCxnSpPr>
          <p:cNvPr id="22" name="直線コネクタ 21"/>
          <p:cNvCxnSpPr/>
          <p:nvPr/>
        </p:nvCxnSpPr>
        <p:spPr>
          <a:xfrm flipV="1">
            <a:off x="7601979" y="752869"/>
            <a:ext cx="907926" cy="1"/>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flipV="1">
            <a:off x="2730175" y="1910680"/>
            <a:ext cx="907926" cy="1"/>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flipV="1">
            <a:off x="214560" y="3199242"/>
            <a:ext cx="1178356" cy="1"/>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flipV="1">
            <a:off x="1631229" y="3199242"/>
            <a:ext cx="1178356" cy="1"/>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flipV="1">
            <a:off x="5060141" y="2124014"/>
            <a:ext cx="1178356" cy="1"/>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flipV="1">
            <a:off x="6476810" y="2124014"/>
            <a:ext cx="1178356" cy="1"/>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flipV="1">
            <a:off x="831019" y="6107927"/>
            <a:ext cx="705473" cy="1"/>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flipV="1">
            <a:off x="831019" y="6347769"/>
            <a:ext cx="705473" cy="1"/>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9214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7564" y="0"/>
            <a:ext cx="1936749" cy="461665"/>
          </a:xfrm>
          <a:prstGeom prst="rect">
            <a:avLst/>
          </a:prstGeom>
          <a:noFill/>
        </p:spPr>
        <p:txBody>
          <a:bodyPr wrap="none" rtlCol="0">
            <a:spAutoFit/>
          </a:bodyPr>
          <a:lstStyle/>
          <a:p>
            <a:r>
              <a:rPr kumimoji="1" lang="ja-JP" altLang="en-US" sz="2400" dirty="0" smtClean="0"/>
              <a:t>昭和</a:t>
            </a:r>
            <a:r>
              <a:rPr kumimoji="1" lang="en-US" altLang="ja-JP" sz="2400" dirty="0" smtClean="0"/>
              <a:t>61</a:t>
            </a:r>
            <a:r>
              <a:rPr kumimoji="1" lang="ja-JP" altLang="en-US" sz="2400" dirty="0" smtClean="0"/>
              <a:t>年</a:t>
            </a:r>
            <a:r>
              <a:rPr lang="en-US" altLang="ja-JP" sz="2400" dirty="0" smtClean="0"/>
              <a:t>4</a:t>
            </a:r>
            <a:r>
              <a:rPr kumimoji="1" lang="ja-JP" altLang="en-US" sz="2400" dirty="0" smtClean="0"/>
              <a:t>月</a:t>
            </a:r>
            <a:endParaRPr kumimoji="1" lang="ja-JP" altLang="en-US" sz="2400" dirty="0"/>
          </a:p>
        </p:txBody>
      </p:sp>
      <p:pic>
        <p:nvPicPr>
          <p:cNvPr id="5" name="図 4"/>
          <p:cNvPicPr>
            <a:picLocks noChangeAspect="1"/>
          </p:cNvPicPr>
          <p:nvPr/>
        </p:nvPicPr>
        <p:blipFill>
          <a:blip r:embed="rId2"/>
          <a:stretch>
            <a:fillRect/>
          </a:stretch>
        </p:blipFill>
        <p:spPr>
          <a:xfrm>
            <a:off x="171906" y="461664"/>
            <a:ext cx="4206993" cy="647607"/>
          </a:xfrm>
          <a:prstGeom prst="rect">
            <a:avLst/>
          </a:prstGeom>
        </p:spPr>
      </p:pic>
      <p:pic>
        <p:nvPicPr>
          <p:cNvPr id="6" name="図 5"/>
          <p:cNvPicPr>
            <a:picLocks noChangeAspect="1"/>
          </p:cNvPicPr>
          <p:nvPr/>
        </p:nvPicPr>
        <p:blipFill>
          <a:blip r:embed="rId3"/>
          <a:stretch>
            <a:fillRect/>
          </a:stretch>
        </p:blipFill>
        <p:spPr>
          <a:xfrm>
            <a:off x="336797" y="1109271"/>
            <a:ext cx="4638770" cy="563063"/>
          </a:xfrm>
          <a:prstGeom prst="rect">
            <a:avLst/>
          </a:prstGeom>
        </p:spPr>
      </p:pic>
      <p:pic>
        <p:nvPicPr>
          <p:cNvPr id="7" name="図 6"/>
          <p:cNvPicPr>
            <a:picLocks noChangeAspect="1"/>
          </p:cNvPicPr>
          <p:nvPr/>
        </p:nvPicPr>
        <p:blipFill>
          <a:blip r:embed="rId4"/>
          <a:stretch>
            <a:fillRect/>
          </a:stretch>
        </p:blipFill>
        <p:spPr>
          <a:xfrm>
            <a:off x="191244" y="1840255"/>
            <a:ext cx="5246643" cy="4545555"/>
          </a:xfrm>
          <a:prstGeom prst="rect">
            <a:avLst/>
          </a:prstGeom>
        </p:spPr>
      </p:pic>
      <p:pic>
        <p:nvPicPr>
          <p:cNvPr id="9" name="図 8"/>
          <p:cNvPicPr>
            <a:picLocks noChangeAspect="1"/>
          </p:cNvPicPr>
          <p:nvPr/>
        </p:nvPicPr>
        <p:blipFill rotWithShape="1">
          <a:blip r:embed="rId5"/>
          <a:srcRect r="54620"/>
          <a:stretch/>
        </p:blipFill>
        <p:spPr>
          <a:xfrm>
            <a:off x="5661155" y="-1"/>
            <a:ext cx="2137630" cy="3400831"/>
          </a:xfrm>
          <a:prstGeom prst="rect">
            <a:avLst/>
          </a:prstGeom>
        </p:spPr>
      </p:pic>
      <p:pic>
        <p:nvPicPr>
          <p:cNvPr id="10" name="図 9"/>
          <p:cNvPicPr>
            <a:picLocks noChangeAspect="1"/>
          </p:cNvPicPr>
          <p:nvPr/>
        </p:nvPicPr>
        <p:blipFill rotWithShape="1">
          <a:blip r:embed="rId5"/>
          <a:srcRect l="45236"/>
          <a:stretch/>
        </p:blipFill>
        <p:spPr>
          <a:xfrm>
            <a:off x="5606321" y="3400827"/>
            <a:ext cx="3230381" cy="3395618"/>
          </a:xfrm>
          <a:prstGeom prst="rect">
            <a:avLst/>
          </a:prstGeom>
        </p:spPr>
      </p:pic>
      <p:cxnSp>
        <p:nvCxnSpPr>
          <p:cNvPr id="11" name="直線コネクタ 10"/>
          <p:cNvCxnSpPr/>
          <p:nvPr/>
        </p:nvCxnSpPr>
        <p:spPr>
          <a:xfrm flipV="1">
            <a:off x="2060200" y="1700413"/>
            <a:ext cx="1178356" cy="1"/>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2198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775443" y="739302"/>
            <a:ext cx="1075936" cy="461665"/>
          </a:xfrm>
          <a:prstGeom prst="rect">
            <a:avLst/>
          </a:prstGeom>
          <a:noFill/>
        </p:spPr>
        <p:txBody>
          <a:bodyPr wrap="none" rtlCol="0">
            <a:spAutoFit/>
          </a:bodyPr>
          <a:lstStyle/>
          <a:p>
            <a:r>
              <a:rPr lang="ja-JP" altLang="en-US" sz="2400" dirty="0" smtClean="0"/>
              <a:t>ご</a:t>
            </a:r>
            <a:r>
              <a:rPr lang="ja-JP" altLang="en-US" sz="2400" dirty="0"/>
              <a:t>略歴</a:t>
            </a:r>
            <a:endParaRPr kumimoji="1" lang="ja-JP" altLang="en-US" sz="2400" dirty="0"/>
          </a:p>
        </p:txBody>
      </p:sp>
      <p:sp>
        <p:nvSpPr>
          <p:cNvPr id="5" name="テキスト ボックス 4"/>
          <p:cNvSpPr txBox="1"/>
          <p:nvPr/>
        </p:nvSpPr>
        <p:spPr>
          <a:xfrm>
            <a:off x="1074552" y="1319032"/>
            <a:ext cx="7300963" cy="4401205"/>
          </a:xfrm>
          <a:prstGeom prst="rect">
            <a:avLst/>
          </a:prstGeom>
          <a:noFill/>
        </p:spPr>
        <p:txBody>
          <a:bodyPr wrap="square" rtlCol="0">
            <a:spAutoFit/>
          </a:bodyPr>
          <a:lstStyle/>
          <a:p>
            <a:r>
              <a:rPr lang="en-US" altLang="ja-JP" sz="2000" dirty="0" smtClean="0"/>
              <a:t>1925</a:t>
            </a:r>
            <a:r>
              <a:rPr lang="ja-JP" altLang="en-US" sz="2000" dirty="0" smtClean="0"/>
              <a:t>年</a:t>
            </a:r>
            <a:r>
              <a:rPr lang="en-US" altLang="ja-JP" sz="2000" dirty="0" smtClean="0"/>
              <a:t>1</a:t>
            </a:r>
            <a:r>
              <a:rPr lang="ja-JP" altLang="en-US" sz="2000" dirty="0" smtClean="0"/>
              <a:t>月</a:t>
            </a:r>
            <a:r>
              <a:rPr lang="en-US" altLang="ja-JP" sz="2000" dirty="0" smtClean="0"/>
              <a:t>9</a:t>
            </a:r>
            <a:r>
              <a:rPr lang="ja-JP" altLang="en-US" sz="2000" dirty="0" smtClean="0"/>
              <a:t>日</a:t>
            </a:r>
            <a:r>
              <a:rPr lang="en-US" altLang="ja-JP" sz="2000" dirty="0" smtClean="0"/>
              <a:t>	</a:t>
            </a:r>
            <a:r>
              <a:rPr lang="ja-JP" altLang="en-US" sz="2000" dirty="0" smtClean="0"/>
              <a:t>広島県に生まれる</a:t>
            </a:r>
            <a:endParaRPr lang="en-US" altLang="ja-JP" sz="2000" dirty="0" smtClean="0"/>
          </a:p>
          <a:p>
            <a:r>
              <a:rPr kumimoji="1" lang="en-US" altLang="ja-JP" sz="2000" dirty="0"/>
              <a:t>1941</a:t>
            </a:r>
            <a:r>
              <a:rPr kumimoji="1" lang="ja-JP" altLang="en-US" sz="2000" dirty="0" smtClean="0"/>
              <a:t>年</a:t>
            </a:r>
            <a:r>
              <a:rPr kumimoji="1" lang="en-US" altLang="ja-JP" sz="2000" dirty="0" smtClean="0"/>
              <a:t>3</a:t>
            </a:r>
            <a:r>
              <a:rPr kumimoji="1" lang="ja-JP" altLang="en-US" sz="2000" dirty="0" smtClean="0"/>
              <a:t>月</a:t>
            </a:r>
            <a:r>
              <a:rPr kumimoji="1" lang="en-US" altLang="ja-JP" sz="2000" dirty="0" smtClean="0"/>
              <a:t>31</a:t>
            </a:r>
            <a:r>
              <a:rPr kumimoji="1" lang="ja-JP" altLang="en-US" sz="2000" dirty="0" smtClean="0"/>
              <a:t>日</a:t>
            </a:r>
            <a:r>
              <a:rPr lang="en-US" altLang="ja-JP" sz="2000" dirty="0"/>
              <a:t>	</a:t>
            </a:r>
            <a:r>
              <a:rPr lang="ja-JP" altLang="en-US" sz="2000" dirty="0" smtClean="0"/>
              <a:t>大阪府立北野中学校修了</a:t>
            </a:r>
            <a:endParaRPr lang="en-US" altLang="ja-JP" sz="2000" dirty="0" smtClean="0"/>
          </a:p>
          <a:p>
            <a:r>
              <a:rPr kumimoji="1" lang="en-US" altLang="ja-JP" sz="2000" dirty="0"/>
              <a:t>1943</a:t>
            </a:r>
            <a:r>
              <a:rPr kumimoji="1" lang="ja-JP" altLang="en-US" sz="2000" dirty="0" smtClean="0"/>
              <a:t>年</a:t>
            </a:r>
            <a:r>
              <a:rPr kumimoji="1" lang="en-US" altLang="ja-JP" sz="2000" dirty="0" smtClean="0"/>
              <a:t>9</a:t>
            </a:r>
            <a:r>
              <a:rPr kumimoji="1" lang="ja-JP" altLang="en-US" sz="2000" dirty="0" smtClean="0"/>
              <a:t>月</a:t>
            </a:r>
            <a:r>
              <a:rPr kumimoji="1" lang="en-US" altLang="ja-JP" sz="2000" dirty="0" smtClean="0"/>
              <a:t>30</a:t>
            </a:r>
            <a:r>
              <a:rPr kumimoji="1" lang="ja-JP" altLang="en-US" sz="2000" dirty="0" smtClean="0"/>
              <a:t>日</a:t>
            </a:r>
            <a:r>
              <a:rPr kumimoji="1" lang="en-US" altLang="ja-JP" sz="2000" dirty="0" smtClean="0"/>
              <a:t>	</a:t>
            </a:r>
            <a:r>
              <a:rPr kumimoji="1" lang="ja-JP" altLang="en-US" sz="2000" dirty="0" smtClean="0"/>
              <a:t>広島高等学校理科甲類卒業</a:t>
            </a:r>
            <a:endParaRPr kumimoji="1" lang="en-US" altLang="ja-JP" sz="2000" dirty="0" smtClean="0"/>
          </a:p>
          <a:p>
            <a:r>
              <a:rPr lang="en-US" altLang="ja-JP" sz="2000" dirty="0"/>
              <a:t>1946</a:t>
            </a:r>
            <a:r>
              <a:rPr lang="ja-JP" altLang="en-US" sz="2000" dirty="0" smtClean="0"/>
              <a:t>年</a:t>
            </a:r>
            <a:r>
              <a:rPr lang="en-US" altLang="ja-JP" sz="2000" dirty="0" smtClean="0"/>
              <a:t>9</a:t>
            </a:r>
            <a:r>
              <a:rPr lang="ja-JP" altLang="en-US" sz="2000" dirty="0" smtClean="0"/>
              <a:t>月</a:t>
            </a:r>
            <a:r>
              <a:rPr lang="en-US" altLang="ja-JP" sz="2000" dirty="0" smtClean="0"/>
              <a:t>30</a:t>
            </a:r>
            <a:r>
              <a:rPr lang="ja-JP" altLang="en-US" sz="2000" dirty="0" smtClean="0"/>
              <a:t>日</a:t>
            </a:r>
            <a:r>
              <a:rPr lang="en-US" altLang="ja-JP" sz="2000" dirty="0" smtClean="0"/>
              <a:t>	</a:t>
            </a:r>
            <a:r>
              <a:rPr lang="ja-JP" altLang="en-US" sz="2000" dirty="0" smtClean="0"/>
              <a:t>京都帝国大学工学部応用物理工学科卒業</a:t>
            </a:r>
            <a:endParaRPr lang="en-US" altLang="ja-JP" sz="2000" dirty="0" smtClean="0"/>
          </a:p>
          <a:p>
            <a:r>
              <a:rPr kumimoji="1" lang="en-US" altLang="ja-JP" sz="2000" dirty="0"/>
              <a:t>1946</a:t>
            </a:r>
            <a:r>
              <a:rPr kumimoji="1" lang="ja-JP" altLang="en-US" sz="2000" dirty="0" smtClean="0"/>
              <a:t>年</a:t>
            </a:r>
            <a:r>
              <a:rPr kumimoji="1" lang="en-US" altLang="ja-JP" sz="2000" dirty="0" smtClean="0"/>
              <a:t>9</a:t>
            </a:r>
            <a:r>
              <a:rPr kumimoji="1" lang="ja-JP" altLang="en-US" sz="2000" dirty="0" smtClean="0"/>
              <a:t>月</a:t>
            </a:r>
            <a:r>
              <a:rPr kumimoji="1" lang="en-US" altLang="ja-JP" sz="2000" dirty="0" smtClean="0"/>
              <a:t>30</a:t>
            </a:r>
            <a:r>
              <a:rPr kumimoji="1" lang="ja-JP" altLang="en-US" sz="2000" dirty="0" smtClean="0"/>
              <a:t>日</a:t>
            </a:r>
            <a:r>
              <a:rPr kumimoji="1" lang="en-US" altLang="ja-JP" sz="2000" dirty="0" smtClean="0"/>
              <a:t>	</a:t>
            </a:r>
            <a:r>
              <a:rPr kumimoji="1" lang="ja-JP" altLang="en-US" sz="2000" dirty="0" smtClean="0"/>
              <a:t>神戸経済大学文部教官（附属経営学</a:t>
            </a:r>
            <a:r>
              <a:rPr lang="ja-JP" altLang="en-US" sz="2000" dirty="0" smtClean="0"/>
              <a:t>専門部）</a:t>
            </a:r>
            <a:endParaRPr lang="en-US" altLang="ja-JP" sz="2000" dirty="0" smtClean="0"/>
          </a:p>
          <a:p>
            <a:r>
              <a:rPr kumimoji="1" lang="en-US" altLang="ja-JP" sz="2000" dirty="0"/>
              <a:t>1950</a:t>
            </a:r>
            <a:r>
              <a:rPr kumimoji="1" lang="ja-JP" altLang="en-US" sz="2000" dirty="0" smtClean="0"/>
              <a:t>年</a:t>
            </a:r>
            <a:r>
              <a:rPr kumimoji="1" lang="en-US" altLang="ja-JP" sz="2000" dirty="0" smtClean="0"/>
              <a:t>4</a:t>
            </a:r>
            <a:r>
              <a:rPr kumimoji="1" lang="ja-JP" altLang="en-US" sz="2000" dirty="0" smtClean="0"/>
              <a:t>月</a:t>
            </a:r>
            <a:r>
              <a:rPr kumimoji="1" lang="en-US" altLang="ja-JP" sz="2000" dirty="0" smtClean="0"/>
              <a:t>1</a:t>
            </a:r>
            <a:r>
              <a:rPr kumimoji="1" lang="ja-JP" altLang="en-US" sz="2000" dirty="0" smtClean="0"/>
              <a:t>日</a:t>
            </a:r>
            <a:r>
              <a:rPr kumimoji="1" lang="en-US" altLang="ja-JP" sz="2000" dirty="0" smtClean="0"/>
              <a:t>	</a:t>
            </a:r>
            <a:r>
              <a:rPr kumimoji="1" lang="ja-JP" altLang="en-US" sz="2000" dirty="0" smtClean="0"/>
              <a:t>神戸大学助手（工学部）</a:t>
            </a:r>
            <a:endParaRPr kumimoji="1" lang="en-US" altLang="ja-JP" sz="2000" dirty="0" smtClean="0"/>
          </a:p>
          <a:p>
            <a:r>
              <a:rPr lang="en-US" altLang="ja-JP" sz="2000" dirty="0"/>
              <a:t>1952</a:t>
            </a:r>
            <a:r>
              <a:rPr lang="ja-JP" altLang="en-US" sz="2000" dirty="0" smtClean="0"/>
              <a:t>年</a:t>
            </a:r>
            <a:r>
              <a:rPr lang="en-US" altLang="ja-JP" sz="2000" dirty="0" smtClean="0"/>
              <a:t>8</a:t>
            </a:r>
            <a:r>
              <a:rPr lang="ja-JP" altLang="en-US" sz="2000" dirty="0" smtClean="0"/>
              <a:t>月</a:t>
            </a:r>
            <a:r>
              <a:rPr lang="en-US" altLang="ja-JP" sz="2000" dirty="0" smtClean="0"/>
              <a:t>1</a:t>
            </a:r>
            <a:r>
              <a:rPr lang="ja-JP" altLang="en-US" sz="2000" dirty="0" smtClean="0"/>
              <a:t>日</a:t>
            </a:r>
            <a:r>
              <a:rPr lang="en-US" altLang="ja-JP" sz="2000" dirty="0" smtClean="0"/>
              <a:t>	</a:t>
            </a:r>
            <a:r>
              <a:rPr lang="ja-JP" altLang="en-US" sz="2000" dirty="0" smtClean="0"/>
              <a:t>神戸大学助教授（工学部）</a:t>
            </a:r>
            <a:endParaRPr lang="en-US" altLang="ja-JP" sz="2000" dirty="0" smtClean="0"/>
          </a:p>
          <a:p>
            <a:r>
              <a:rPr kumimoji="1" lang="en-US" altLang="ja-JP" sz="2000" dirty="0"/>
              <a:t>1958</a:t>
            </a:r>
            <a:r>
              <a:rPr kumimoji="1" lang="ja-JP" altLang="en-US" sz="2000" dirty="0" smtClean="0"/>
              <a:t>年</a:t>
            </a:r>
            <a:r>
              <a:rPr kumimoji="1" lang="en-US" altLang="ja-JP" sz="2000" dirty="0" smtClean="0"/>
              <a:t>4</a:t>
            </a:r>
            <a:r>
              <a:rPr kumimoji="1" lang="ja-JP" altLang="en-US" sz="2000" dirty="0" smtClean="0"/>
              <a:t>月</a:t>
            </a:r>
            <a:r>
              <a:rPr kumimoji="1" lang="en-US" altLang="ja-JP" sz="2000" dirty="0" smtClean="0"/>
              <a:t>15</a:t>
            </a:r>
            <a:r>
              <a:rPr kumimoji="1" lang="ja-JP" altLang="en-US" sz="2000" dirty="0" smtClean="0"/>
              <a:t>日</a:t>
            </a:r>
            <a:r>
              <a:rPr kumimoji="1" lang="en-US" altLang="ja-JP" sz="2000" dirty="0" smtClean="0"/>
              <a:t>	</a:t>
            </a:r>
            <a:r>
              <a:rPr lang="ja-JP" altLang="en-US" sz="2000" dirty="0"/>
              <a:t>工</a:t>
            </a:r>
            <a:r>
              <a:rPr lang="ja-JP" altLang="en-US" sz="2000" dirty="0" smtClean="0"/>
              <a:t>学</a:t>
            </a:r>
            <a:r>
              <a:rPr kumimoji="1" lang="ja-JP" altLang="en-US" sz="2000" dirty="0" smtClean="0"/>
              <a:t>博士（京都大学）</a:t>
            </a:r>
            <a:endParaRPr kumimoji="1" lang="en-US" altLang="ja-JP" sz="2000" dirty="0" smtClean="0"/>
          </a:p>
          <a:p>
            <a:r>
              <a:rPr lang="en-US" altLang="ja-JP" sz="2000" dirty="0"/>
              <a:t>1958</a:t>
            </a:r>
            <a:r>
              <a:rPr lang="ja-JP" altLang="en-US" sz="2000" dirty="0" smtClean="0"/>
              <a:t>年</a:t>
            </a:r>
            <a:r>
              <a:rPr lang="en-US" altLang="ja-JP" sz="2000" dirty="0" smtClean="0"/>
              <a:t>7</a:t>
            </a:r>
            <a:r>
              <a:rPr lang="ja-JP" altLang="en-US" sz="2000" dirty="0" smtClean="0"/>
              <a:t>月</a:t>
            </a:r>
            <a:r>
              <a:rPr lang="en-US" altLang="ja-JP" sz="2000" dirty="0" smtClean="0"/>
              <a:t>1</a:t>
            </a:r>
            <a:r>
              <a:rPr lang="ja-JP" altLang="en-US" sz="2000" dirty="0" smtClean="0"/>
              <a:t>日</a:t>
            </a:r>
            <a:r>
              <a:rPr lang="en-US" altLang="ja-JP" sz="2000" dirty="0" smtClean="0"/>
              <a:t>	</a:t>
            </a:r>
            <a:r>
              <a:rPr lang="ja-JP" altLang="en-US" sz="2000" dirty="0" smtClean="0"/>
              <a:t>神戸大学教授（工学部）</a:t>
            </a:r>
            <a:endParaRPr lang="en-US" altLang="ja-JP" sz="2000" dirty="0" smtClean="0"/>
          </a:p>
          <a:p>
            <a:r>
              <a:rPr kumimoji="1" lang="en-US" altLang="ja-JP" sz="2000" dirty="0"/>
              <a:t>1988</a:t>
            </a:r>
            <a:r>
              <a:rPr kumimoji="1" lang="ja-JP" altLang="en-US" sz="2000" dirty="0" smtClean="0"/>
              <a:t>年</a:t>
            </a:r>
            <a:r>
              <a:rPr kumimoji="1" lang="en-US" altLang="ja-JP" sz="2000" dirty="0" smtClean="0"/>
              <a:t>3</a:t>
            </a:r>
            <a:r>
              <a:rPr kumimoji="1" lang="ja-JP" altLang="en-US" sz="2000" dirty="0" smtClean="0"/>
              <a:t>月</a:t>
            </a:r>
            <a:r>
              <a:rPr kumimoji="1" lang="en-US" altLang="ja-JP" sz="2000" dirty="0" smtClean="0"/>
              <a:t>31</a:t>
            </a:r>
            <a:r>
              <a:rPr kumimoji="1" lang="ja-JP" altLang="en-US" sz="2000" dirty="0" smtClean="0"/>
              <a:t>日</a:t>
            </a:r>
            <a:r>
              <a:rPr kumimoji="1" lang="en-US" altLang="ja-JP" sz="2000" dirty="0" smtClean="0"/>
              <a:t>	</a:t>
            </a:r>
            <a:r>
              <a:rPr kumimoji="1" lang="ja-JP" altLang="en-US" sz="2000" dirty="0" smtClean="0"/>
              <a:t>神戸大学定年退職</a:t>
            </a:r>
            <a:endParaRPr kumimoji="1" lang="en-US" altLang="ja-JP" sz="2000" dirty="0" smtClean="0"/>
          </a:p>
          <a:p>
            <a:r>
              <a:rPr lang="en-US" altLang="ja-JP" sz="2000" dirty="0"/>
              <a:t>1988</a:t>
            </a:r>
            <a:r>
              <a:rPr lang="ja-JP" altLang="en-US" sz="2000" dirty="0" smtClean="0"/>
              <a:t>年</a:t>
            </a:r>
            <a:r>
              <a:rPr lang="en-US" altLang="ja-JP" sz="2000" dirty="0" smtClean="0"/>
              <a:t>4</a:t>
            </a:r>
            <a:r>
              <a:rPr lang="ja-JP" altLang="en-US" sz="2000" dirty="0" smtClean="0"/>
              <a:t>月</a:t>
            </a:r>
            <a:r>
              <a:rPr lang="en-US" altLang="ja-JP" sz="2000" dirty="0" smtClean="0"/>
              <a:t>1</a:t>
            </a:r>
            <a:r>
              <a:rPr lang="ja-JP" altLang="en-US" sz="2000" dirty="0" smtClean="0"/>
              <a:t>日</a:t>
            </a:r>
            <a:r>
              <a:rPr lang="en-US" altLang="ja-JP" sz="2000" dirty="0" smtClean="0"/>
              <a:t>	</a:t>
            </a:r>
            <a:r>
              <a:rPr lang="ja-JP" altLang="en-US" sz="2000" dirty="0" smtClean="0"/>
              <a:t>神戸大学名誉教授</a:t>
            </a:r>
            <a:endParaRPr lang="en-US" altLang="ja-JP" sz="2000" dirty="0" smtClean="0"/>
          </a:p>
          <a:p>
            <a:r>
              <a:rPr lang="en-US" altLang="ja-JP" sz="2000" dirty="0" smtClean="0"/>
              <a:t>1988</a:t>
            </a:r>
            <a:r>
              <a:rPr lang="ja-JP" altLang="en-US" sz="2000" dirty="0" smtClean="0"/>
              <a:t>年</a:t>
            </a:r>
            <a:r>
              <a:rPr lang="en-US" altLang="ja-JP" sz="2000" dirty="0" smtClean="0"/>
              <a:t>4</a:t>
            </a:r>
            <a:r>
              <a:rPr lang="ja-JP" altLang="en-US" sz="2000" dirty="0" smtClean="0"/>
              <a:t>月</a:t>
            </a:r>
            <a:r>
              <a:rPr lang="en-US" altLang="ja-JP" sz="2000" dirty="0" smtClean="0"/>
              <a:t>1</a:t>
            </a:r>
            <a:r>
              <a:rPr lang="ja-JP" altLang="en-US" sz="2000" dirty="0" smtClean="0"/>
              <a:t>日</a:t>
            </a:r>
            <a:r>
              <a:rPr lang="en-US" altLang="ja-JP" sz="2000" dirty="0" smtClean="0"/>
              <a:t>	</a:t>
            </a:r>
            <a:r>
              <a:rPr lang="ja-JP" altLang="en-US" sz="2000" dirty="0" smtClean="0"/>
              <a:t>龍谷大学教授（理工学部）</a:t>
            </a:r>
            <a:endParaRPr lang="en-US" altLang="ja-JP" sz="2000" dirty="0" smtClean="0"/>
          </a:p>
          <a:p>
            <a:r>
              <a:rPr kumimoji="1" lang="en-US" altLang="ja-JP" sz="2000" dirty="0"/>
              <a:t>1995</a:t>
            </a:r>
            <a:r>
              <a:rPr kumimoji="1" lang="ja-JP" altLang="en-US" sz="2000" dirty="0" smtClean="0"/>
              <a:t>年</a:t>
            </a:r>
            <a:r>
              <a:rPr kumimoji="1" lang="en-US" altLang="ja-JP" sz="2000" dirty="0" smtClean="0"/>
              <a:t>3</a:t>
            </a:r>
            <a:r>
              <a:rPr kumimoji="1" lang="ja-JP" altLang="en-US" sz="2000" dirty="0" smtClean="0"/>
              <a:t>月</a:t>
            </a:r>
            <a:r>
              <a:rPr kumimoji="1" lang="en-US" altLang="ja-JP" sz="2000" dirty="0" smtClean="0"/>
              <a:t>31</a:t>
            </a:r>
            <a:r>
              <a:rPr kumimoji="1" lang="ja-JP" altLang="en-US" sz="2000" dirty="0" smtClean="0"/>
              <a:t>日</a:t>
            </a:r>
            <a:r>
              <a:rPr kumimoji="1" lang="en-US" altLang="ja-JP" sz="2000" dirty="0" smtClean="0"/>
              <a:t>	</a:t>
            </a:r>
            <a:r>
              <a:rPr kumimoji="1" lang="ja-JP" altLang="en-US" sz="2000" dirty="0" smtClean="0"/>
              <a:t>龍谷大学退職</a:t>
            </a:r>
            <a:endParaRPr kumimoji="1" lang="en-US" altLang="ja-JP" sz="2000" dirty="0" smtClean="0"/>
          </a:p>
          <a:p>
            <a:r>
              <a:rPr lang="en-US" altLang="ja-JP" sz="2000" dirty="0"/>
              <a:t>2015</a:t>
            </a:r>
            <a:r>
              <a:rPr lang="ja-JP" altLang="en-US" sz="2000" dirty="0" smtClean="0"/>
              <a:t>年</a:t>
            </a:r>
            <a:r>
              <a:rPr lang="en-US" altLang="ja-JP" sz="2000" dirty="0" smtClean="0"/>
              <a:t>12</a:t>
            </a:r>
            <a:r>
              <a:rPr lang="ja-JP" altLang="en-US" sz="2000" dirty="0" smtClean="0"/>
              <a:t>月</a:t>
            </a:r>
            <a:r>
              <a:rPr lang="en-US" altLang="ja-JP" sz="2000" dirty="0" smtClean="0"/>
              <a:t>8</a:t>
            </a:r>
            <a:r>
              <a:rPr lang="ja-JP" altLang="en-US" sz="2000" dirty="0" smtClean="0"/>
              <a:t>日</a:t>
            </a:r>
            <a:r>
              <a:rPr lang="en-US" altLang="ja-JP" sz="2000" dirty="0" smtClean="0"/>
              <a:t>	</a:t>
            </a:r>
            <a:r>
              <a:rPr lang="ja-JP" altLang="en-US" sz="2000" dirty="0" smtClean="0"/>
              <a:t>肺炎のためご逝去</a:t>
            </a:r>
            <a:endParaRPr kumimoji="1" lang="en-US" altLang="ja-JP" sz="2000" dirty="0" smtClean="0"/>
          </a:p>
        </p:txBody>
      </p:sp>
    </p:spTree>
    <p:extLst>
      <p:ext uri="{BB962C8B-B14F-4D97-AF65-F5344CB8AC3E}">
        <p14:creationId xmlns:p14="http://schemas.microsoft.com/office/powerpoint/2010/main" val="41962959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340473" y="666724"/>
            <a:ext cx="4641929" cy="614935"/>
          </a:xfrm>
          <a:prstGeom prst="rect">
            <a:avLst/>
          </a:prstGeom>
        </p:spPr>
      </p:pic>
      <p:pic>
        <p:nvPicPr>
          <p:cNvPr id="5" name="図 4"/>
          <p:cNvPicPr>
            <a:picLocks noChangeAspect="1"/>
          </p:cNvPicPr>
          <p:nvPr/>
        </p:nvPicPr>
        <p:blipFill>
          <a:blip r:embed="rId3"/>
          <a:stretch>
            <a:fillRect/>
          </a:stretch>
        </p:blipFill>
        <p:spPr>
          <a:xfrm>
            <a:off x="591728" y="1281659"/>
            <a:ext cx="5668692" cy="527959"/>
          </a:xfrm>
          <a:prstGeom prst="rect">
            <a:avLst/>
          </a:prstGeom>
        </p:spPr>
      </p:pic>
      <p:pic>
        <p:nvPicPr>
          <p:cNvPr id="6" name="図 5"/>
          <p:cNvPicPr>
            <a:picLocks noChangeAspect="1"/>
          </p:cNvPicPr>
          <p:nvPr/>
        </p:nvPicPr>
        <p:blipFill>
          <a:blip r:embed="rId4"/>
          <a:stretch>
            <a:fillRect/>
          </a:stretch>
        </p:blipFill>
        <p:spPr>
          <a:xfrm>
            <a:off x="530559" y="1974694"/>
            <a:ext cx="6867087" cy="3673913"/>
          </a:xfrm>
          <a:prstGeom prst="rect">
            <a:avLst/>
          </a:prstGeom>
        </p:spPr>
      </p:pic>
      <p:cxnSp>
        <p:nvCxnSpPr>
          <p:cNvPr id="7" name="直線コネクタ 6"/>
          <p:cNvCxnSpPr/>
          <p:nvPr/>
        </p:nvCxnSpPr>
        <p:spPr>
          <a:xfrm flipV="1">
            <a:off x="2427459" y="1809619"/>
            <a:ext cx="1784777" cy="1"/>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57564" y="0"/>
            <a:ext cx="1882247" cy="461665"/>
          </a:xfrm>
          <a:prstGeom prst="rect">
            <a:avLst/>
          </a:prstGeom>
          <a:noFill/>
        </p:spPr>
        <p:txBody>
          <a:bodyPr wrap="none" rtlCol="0">
            <a:spAutoFit/>
          </a:bodyPr>
          <a:lstStyle/>
          <a:p>
            <a:r>
              <a:rPr kumimoji="1" lang="ja-JP" altLang="en-US" sz="2400" dirty="0" smtClean="0"/>
              <a:t>昭和</a:t>
            </a:r>
            <a:r>
              <a:rPr lang="en-US" altLang="ja-JP" sz="2400" dirty="0" smtClean="0"/>
              <a:t>59</a:t>
            </a:r>
            <a:r>
              <a:rPr kumimoji="1" lang="ja-JP" altLang="en-US" sz="2400" dirty="0" smtClean="0"/>
              <a:t>年</a:t>
            </a:r>
            <a:r>
              <a:rPr lang="en-US" altLang="ja-JP" sz="2400" dirty="0" smtClean="0"/>
              <a:t>4</a:t>
            </a:r>
            <a:r>
              <a:rPr kumimoji="1" lang="ja-JP" altLang="en-US" sz="2400" dirty="0" smtClean="0"/>
              <a:t>月</a:t>
            </a:r>
            <a:endParaRPr kumimoji="1" lang="ja-JP" altLang="en-US" sz="2400" dirty="0"/>
          </a:p>
        </p:txBody>
      </p:sp>
    </p:spTree>
    <p:extLst>
      <p:ext uri="{BB962C8B-B14F-4D97-AF65-F5344CB8AC3E}">
        <p14:creationId xmlns:p14="http://schemas.microsoft.com/office/powerpoint/2010/main" val="595054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5416" y="0"/>
            <a:ext cx="5041311" cy="461665"/>
          </a:xfrm>
          <a:prstGeom prst="rect">
            <a:avLst/>
          </a:prstGeom>
        </p:spPr>
        <p:txBody>
          <a:bodyPr wrap="square">
            <a:spAutoFit/>
          </a:bodyPr>
          <a:lstStyle/>
          <a:p>
            <a:r>
              <a:rPr lang="ja-JP" altLang="en-US" sz="2400" dirty="0" smtClean="0">
                <a:solidFill>
                  <a:srgbClr val="000000"/>
                </a:solidFill>
                <a:latin typeface="ＭＳ ゴシック" panose="020B0609070205080204" pitchFamily="49" charset="-128"/>
                <a:ea typeface="ＭＳ ゴシック" panose="020B0609070205080204" pitchFamily="49" charset="-128"/>
              </a:rPr>
              <a:t>追悼</a:t>
            </a:r>
            <a:r>
              <a:rPr lang="ja-JP" altLang="en-US" sz="2400" dirty="0">
                <a:solidFill>
                  <a:srgbClr val="000000"/>
                </a:solidFill>
                <a:latin typeface="ＭＳ ゴシック" panose="020B0609070205080204" pitchFamily="49" charset="-128"/>
                <a:ea typeface="ＭＳ ゴシック" panose="020B0609070205080204" pitchFamily="49" charset="-128"/>
              </a:rPr>
              <a:t>文集：赤川浩爾先生の想い出 </a:t>
            </a:r>
            <a:endParaRPr lang="ja-JP" altLang="en-US" sz="2400" dirty="0"/>
          </a:p>
        </p:txBody>
      </p:sp>
      <p:sp>
        <p:nvSpPr>
          <p:cNvPr id="10" name="正方形/長方形 9"/>
          <p:cNvSpPr/>
          <p:nvPr/>
        </p:nvSpPr>
        <p:spPr>
          <a:xfrm>
            <a:off x="278559" y="346777"/>
            <a:ext cx="8586882" cy="6463308"/>
          </a:xfrm>
          <a:prstGeom prst="rect">
            <a:avLst/>
          </a:prstGeom>
        </p:spPr>
        <p:txBody>
          <a:bodyPr wrap="square">
            <a:spAutoFit/>
          </a:bodyPr>
          <a:lstStyle/>
          <a:p>
            <a:r>
              <a:rPr lang="ja-JP" altLang="en-US" dirty="0"/>
              <a:t>同窓会で真の赤川先生を知る </a:t>
            </a:r>
            <a:r>
              <a:rPr lang="en-US" altLang="ja-JP" dirty="0"/>
              <a:t>				M①</a:t>
            </a:r>
            <a:r>
              <a:rPr lang="ja-JP" altLang="en-US" dirty="0"/>
              <a:t>　山村　裕</a:t>
            </a:r>
          </a:p>
          <a:p>
            <a:r>
              <a:rPr lang="ja-JP" altLang="en-US" dirty="0"/>
              <a:t>赤川先生を偲んで </a:t>
            </a:r>
            <a:r>
              <a:rPr lang="en-US" altLang="ja-JP" dirty="0"/>
              <a:t>						M②</a:t>
            </a:r>
            <a:r>
              <a:rPr lang="ja-JP" altLang="en-US" dirty="0"/>
              <a:t>　井上理文</a:t>
            </a:r>
          </a:p>
          <a:p>
            <a:r>
              <a:rPr lang="ja-JP" altLang="en-US" dirty="0"/>
              <a:t>赤川先生の思い出 ～先生の飛行艇との係わりと学生時代に触れて～ 　</a:t>
            </a:r>
            <a:r>
              <a:rPr lang="en-US" altLang="ja-JP" dirty="0"/>
              <a:t>M③</a:t>
            </a:r>
            <a:r>
              <a:rPr lang="ja-JP" altLang="en-US" dirty="0"/>
              <a:t>　黒岩俊文</a:t>
            </a:r>
            <a:endParaRPr lang="en-US" altLang="ja-JP" dirty="0"/>
          </a:p>
          <a:p>
            <a:r>
              <a:rPr lang="ja-JP" altLang="en-US" dirty="0" smtClean="0"/>
              <a:t>赤川</a:t>
            </a:r>
            <a:r>
              <a:rPr lang="ja-JP" altLang="en-US" dirty="0"/>
              <a:t>先生の思い出 </a:t>
            </a:r>
            <a:r>
              <a:rPr lang="en-US" altLang="ja-JP" dirty="0"/>
              <a:t>					M③</a:t>
            </a:r>
            <a:r>
              <a:rPr lang="ja-JP" altLang="en-US" dirty="0"/>
              <a:t>　馬場　惇</a:t>
            </a:r>
          </a:p>
          <a:p>
            <a:r>
              <a:rPr lang="ja-JP" altLang="en-US" dirty="0"/>
              <a:t>恩師赤川先生の想い出 </a:t>
            </a:r>
            <a:r>
              <a:rPr lang="en-US" altLang="ja-JP" dirty="0"/>
              <a:t>					M④</a:t>
            </a:r>
            <a:r>
              <a:rPr lang="ja-JP" altLang="en-US" dirty="0"/>
              <a:t>　児島康夫</a:t>
            </a:r>
          </a:p>
          <a:p>
            <a:r>
              <a:rPr lang="ja-JP" altLang="en-US" dirty="0"/>
              <a:t>赤川講座の想い出 </a:t>
            </a:r>
            <a:r>
              <a:rPr lang="en-US" altLang="ja-JP" dirty="0"/>
              <a:t>					M⑤</a:t>
            </a:r>
            <a:r>
              <a:rPr lang="ja-JP" altLang="en-US" dirty="0"/>
              <a:t>　村上育勇</a:t>
            </a:r>
            <a:endParaRPr lang="en-US" altLang="ja-JP" dirty="0"/>
          </a:p>
          <a:p>
            <a:r>
              <a:rPr lang="ja-JP" altLang="en-US" dirty="0" smtClean="0"/>
              <a:t>赤川先生とＭ６第５講座（熱力学）の仲間達 </a:t>
            </a:r>
            <a:r>
              <a:rPr lang="en-US" altLang="ja-JP" dirty="0" smtClean="0"/>
              <a:t>			M⑥</a:t>
            </a:r>
            <a:r>
              <a:rPr lang="ja-JP" altLang="en-US" dirty="0" smtClean="0"/>
              <a:t>　馬場啓利</a:t>
            </a:r>
          </a:p>
          <a:p>
            <a:r>
              <a:rPr lang="ja-JP" altLang="en-US" dirty="0" smtClean="0"/>
              <a:t>赤川</a:t>
            </a:r>
            <a:r>
              <a:rPr lang="ja-JP" altLang="en-US" dirty="0"/>
              <a:t>浩爾先生の追憶 </a:t>
            </a:r>
            <a:r>
              <a:rPr lang="en-US" altLang="ja-JP" dirty="0"/>
              <a:t>					M⑥</a:t>
            </a:r>
            <a:r>
              <a:rPr lang="ja-JP" altLang="en-US" dirty="0"/>
              <a:t>　竹嶋健次郎</a:t>
            </a:r>
            <a:endParaRPr lang="en-US" altLang="ja-JP" dirty="0"/>
          </a:p>
          <a:p>
            <a:r>
              <a:rPr lang="ja-JP" altLang="en-US" dirty="0"/>
              <a:t>赤川先生の思い出 </a:t>
            </a:r>
            <a:r>
              <a:rPr lang="en-US" altLang="ja-JP" dirty="0"/>
              <a:t>					M⑥</a:t>
            </a:r>
            <a:r>
              <a:rPr lang="ja-JP" altLang="en-US" dirty="0"/>
              <a:t>　安田匡臣</a:t>
            </a:r>
          </a:p>
          <a:p>
            <a:r>
              <a:rPr lang="ja-JP" altLang="en-US" dirty="0"/>
              <a:t>復活の希望 </a:t>
            </a:r>
            <a:r>
              <a:rPr lang="en-US" altLang="ja-JP" dirty="0"/>
              <a:t>						M⑦</a:t>
            </a:r>
            <a:r>
              <a:rPr lang="ja-JP" altLang="en-US" dirty="0"/>
              <a:t>　藤原康弘</a:t>
            </a:r>
          </a:p>
          <a:p>
            <a:r>
              <a:rPr lang="ja-JP" altLang="en-US" dirty="0" smtClean="0"/>
              <a:t>赤川</a:t>
            </a:r>
            <a:r>
              <a:rPr lang="ja-JP" altLang="en-US" dirty="0"/>
              <a:t>浩爾先生を偲んで （ 「混相流」</a:t>
            </a:r>
            <a:r>
              <a:rPr lang="en-US" altLang="ja-JP" dirty="0"/>
              <a:t>30</a:t>
            </a:r>
            <a:r>
              <a:rPr lang="ja-JP" altLang="en-US" dirty="0"/>
              <a:t>巻</a:t>
            </a:r>
            <a:r>
              <a:rPr lang="en-US" altLang="ja-JP" dirty="0"/>
              <a:t>1</a:t>
            </a:r>
            <a:r>
              <a:rPr lang="ja-JP" altLang="en-US" dirty="0"/>
              <a:t>号から転載）</a:t>
            </a:r>
            <a:r>
              <a:rPr lang="en-US" altLang="ja-JP" dirty="0"/>
              <a:t>		M⑧</a:t>
            </a:r>
            <a:r>
              <a:rPr lang="ja-JP" altLang="en-US" dirty="0"/>
              <a:t>　坂口忠司</a:t>
            </a:r>
          </a:p>
          <a:p>
            <a:r>
              <a:rPr lang="ja-JP" altLang="en-US" dirty="0"/>
              <a:t>赤川先生のこと </a:t>
            </a:r>
            <a:r>
              <a:rPr lang="en-US" altLang="ja-JP" dirty="0"/>
              <a:t>						M⑧</a:t>
            </a:r>
            <a:r>
              <a:rPr lang="ja-JP" altLang="en-US" dirty="0"/>
              <a:t>　大西則彦</a:t>
            </a:r>
            <a:endParaRPr lang="en-US" altLang="ja-JP" dirty="0"/>
          </a:p>
          <a:p>
            <a:r>
              <a:rPr lang="ja-JP" altLang="en-US" dirty="0" smtClean="0"/>
              <a:t>赤川</a:t>
            </a:r>
            <a:r>
              <a:rPr lang="ja-JP" altLang="en-US" dirty="0"/>
              <a:t>浩爾先生を偲んで </a:t>
            </a:r>
            <a:r>
              <a:rPr lang="en-US" altLang="ja-JP" dirty="0"/>
              <a:t>					M⑨</a:t>
            </a:r>
            <a:r>
              <a:rPr lang="ja-JP" altLang="en-US" dirty="0"/>
              <a:t>　永島忠男</a:t>
            </a:r>
          </a:p>
          <a:p>
            <a:r>
              <a:rPr lang="ja-JP" altLang="en-US" dirty="0"/>
              <a:t>赤川先生の思い出 </a:t>
            </a:r>
            <a:r>
              <a:rPr lang="en-US" altLang="ja-JP" dirty="0"/>
              <a:t>					M⑬</a:t>
            </a:r>
            <a:r>
              <a:rPr lang="ja-JP" altLang="en-US" dirty="0"/>
              <a:t>　濱口八朗</a:t>
            </a:r>
          </a:p>
          <a:p>
            <a:r>
              <a:rPr lang="ja-JP" altLang="en-US" dirty="0"/>
              <a:t>追悼　赤川浩爾先生のご逝去を悼む（</a:t>
            </a:r>
            <a:r>
              <a:rPr lang="en-US" altLang="ja-JP" dirty="0"/>
              <a:t> KTC</a:t>
            </a:r>
            <a:r>
              <a:rPr lang="ja-JP" altLang="en-US" dirty="0"/>
              <a:t>機関誌</a:t>
            </a:r>
            <a:r>
              <a:rPr lang="en-US" altLang="ja-JP" dirty="0"/>
              <a:t>No.82</a:t>
            </a:r>
            <a:r>
              <a:rPr lang="ja-JP" altLang="en-US" dirty="0"/>
              <a:t>から転載）　</a:t>
            </a:r>
            <a:r>
              <a:rPr lang="en-US" altLang="ja-JP" dirty="0"/>
              <a:t>M⑬</a:t>
            </a:r>
            <a:r>
              <a:rPr lang="ja-JP" altLang="en-US" dirty="0"/>
              <a:t>　藤井照重</a:t>
            </a:r>
          </a:p>
          <a:p>
            <a:r>
              <a:rPr lang="ja-JP" altLang="en-US" dirty="0" smtClean="0"/>
              <a:t>水蒸気</a:t>
            </a:r>
            <a:r>
              <a:rPr lang="ja-JP" altLang="en-US" dirty="0"/>
              <a:t>と湯気 </a:t>
            </a:r>
            <a:r>
              <a:rPr lang="en-US" altLang="ja-JP" dirty="0"/>
              <a:t>						M⑮</a:t>
            </a:r>
            <a:r>
              <a:rPr lang="ja-JP" altLang="en-US" dirty="0"/>
              <a:t>　土岐忠弘</a:t>
            </a:r>
          </a:p>
          <a:p>
            <a:r>
              <a:rPr lang="ja-JP" altLang="en-US" dirty="0" smtClean="0"/>
              <a:t>赤川浩爾先生から学んだこと </a:t>
            </a:r>
            <a:r>
              <a:rPr lang="en-US" altLang="ja-JP" dirty="0" smtClean="0"/>
              <a:t>				M⑰</a:t>
            </a:r>
            <a:r>
              <a:rPr lang="ja-JP" altLang="en-US" dirty="0" smtClean="0"/>
              <a:t>　粟井　清</a:t>
            </a:r>
            <a:endParaRPr lang="en-US" altLang="ja-JP" dirty="0" smtClean="0"/>
          </a:p>
          <a:p>
            <a:r>
              <a:rPr lang="ja-JP" altLang="en-US" dirty="0"/>
              <a:t>赤川先生へ </a:t>
            </a:r>
            <a:r>
              <a:rPr lang="en-US" altLang="ja-JP" dirty="0"/>
              <a:t>						M⑰</a:t>
            </a:r>
            <a:r>
              <a:rPr lang="ja-JP" altLang="en-US" dirty="0"/>
              <a:t>　三好孝徳</a:t>
            </a:r>
            <a:endParaRPr lang="en-US" altLang="ja-JP" dirty="0"/>
          </a:p>
          <a:p>
            <a:r>
              <a:rPr lang="ja-JP" altLang="en-US" dirty="0"/>
              <a:t>赤川先生の想い出 </a:t>
            </a:r>
            <a:r>
              <a:rPr lang="en-US" altLang="ja-JP" dirty="0"/>
              <a:t>					M⑰</a:t>
            </a:r>
            <a:r>
              <a:rPr lang="ja-JP" altLang="en-US" dirty="0"/>
              <a:t>　常次正和</a:t>
            </a:r>
            <a:endParaRPr lang="en-US" altLang="ja-JP" dirty="0"/>
          </a:p>
          <a:p>
            <a:r>
              <a:rPr lang="ja-JP" altLang="en-US" dirty="0" smtClean="0"/>
              <a:t>赤川先生の想い出 </a:t>
            </a:r>
            <a:r>
              <a:rPr lang="en-US" altLang="ja-JP" dirty="0" smtClean="0"/>
              <a:t>					M⑱</a:t>
            </a:r>
            <a:r>
              <a:rPr lang="ja-JP" altLang="en-US" dirty="0" smtClean="0"/>
              <a:t>　芦分範之</a:t>
            </a:r>
            <a:endParaRPr lang="en-US" altLang="ja-JP" dirty="0" smtClean="0"/>
          </a:p>
          <a:p>
            <a:r>
              <a:rPr lang="ja-JP" altLang="en-US" dirty="0" smtClean="0"/>
              <a:t>追悼</a:t>
            </a:r>
            <a:r>
              <a:rPr lang="ja-JP" altLang="en-US" dirty="0"/>
              <a:t>　赤川</a:t>
            </a:r>
            <a:r>
              <a:rPr lang="ja-JP" altLang="en-US" dirty="0" smtClean="0"/>
              <a:t>浩爾先生（日本機械学会動力ｴﾈﾙｷﾞｰｼｽﾃﾑ部門ﾆｭｰｽﾚﾀｰ</a:t>
            </a:r>
            <a:r>
              <a:rPr lang="en-US" altLang="ja-JP" dirty="0" smtClean="0"/>
              <a:t>NO.51</a:t>
            </a:r>
            <a:r>
              <a:rPr lang="ja-JP" altLang="en-US" dirty="0" smtClean="0"/>
              <a:t>から転載）</a:t>
            </a:r>
            <a:r>
              <a:rPr lang="en-US" altLang="ja-JP" dirty="0"/>
              <a:t>	</a:t>
            </a:r>
            <a:r>
              <a:rPr lang="en-US" altLang="ja-JP" dirty="0" smtClean="0"/>
              <a:t>						M</a:t>
            </a:r>
            <a:r>
              <a:rPr lang="en-US" altLang="ja-JP" dirty="0"/>
              <a:t>⑳</a:t>
            </a:r>
            <a:r>
              <a:rPr lang="ja-JP" altLang="en-US" dirty="0"/>
              <a:t>　小澤　守</a:t>
            </a:r>
          </a:p>
          <a:p>
            <a:r>
              <a:rPr lang="ja-JP" altLang="en-US" dirty="0" smtClean="0"/>
              <a:t>ウソ</a:t>
            </a:r>
            <a:r>
              <a:rPr lang="ja-JP" altLang="en-US" dirty="0"/>
              <a:t>でもいいから「優秀な成績で」 </a:t>
            </a:r>
            <a:r>
              <a:rPr lang="en-US" altLang="ja-JP" dirty="0" smtClean="0"/>
              <a:t>				</a:t>
            </a:r>
            <a:r>
              <a:rPr lang="ja-JP" altLang="en-US" dirty="0" smtClean="0"/>
              <a:t>Ｐ</a:t>
            </a:r>
            <a:r>
              <a:rPr lang="en-US" altLang="ja-JP" dirty="0" smtClean="0"/>
              <a:t>②</a:t>
            </a:r>
            <a:r>
              <a:rPr lang="ja-JP" altLang="en-US" dirty="0"/>
              <a:t>　小倉</a:t>
            </a:r>
            <a:r>
              <a:rPr lang="ja-JP" altLang="en-US" dirty="0" smtClean="0"/>
              <a:t>啓助</a:t>
            </a:r>
            <a:endParaRPr lang="ja-JP" altLang="en-US" dirty="0"/>
          </a:p>
        </p:txBody>
      </p:sp>
      <p:pic>
        <p:nvPicPr>
          <p:cNvPr id="1025" name="Picture 1" descr="ANI_027"/>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1238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NI_027"/>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1238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ANI_027"/>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123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67163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775443" y="115651"/>
            <a:ext cx="1415772" cy="461665"/>
          </a:xfrm>
          <a:prstGeom prst="rect">
            <a:avLst/>
          </a:prstGeom>
          <a:noFill/>
        </p:spPr>
        <p:txBody>
          <a:bodyPr wrap="none" rtlCol="0">
            <a:spAutoFit/>
          </a:bodyPr>
          <a:lstStyle/>
          <a:p>
            <a:r>
              <a:rPr lang="ja-JP" altLang="en-US" sz="2400" dirty="0" smtClean="0"/>
              <a:t>神戸大学</a:t>
            </a:r>
            <a:endParaRPr kumimoji="1" lang="ja-JP" altLang="en-US" sz="2400" dirty="0"/>
          </a:p>
        </p:txBody>
      </p:sp>
      <p:sp>
        <p:nvSpPr>
          <p:cNvPr id="8" name="テキスト ボックス 7"/>
          <p:cNvSpPr txBox="1"/>
          <p:nvPr/>
        </p:nvSpPr>
        <p:spPr>
          <a:xfrm>
            <a:off x="1074552" y="568381"/>
            <a:ext cx="7300963" cy="707886"/>
          </a:xfrm>
          <a:prstGeom prst="rect">
            <a:avLst/>
          </a:prstGeom>
          <a:noFill/>
        </p:spPr>
        <p:txBody>
          <a:bodyPr wrap="square" rtlCol="0">
            <a:spAutoFit/>
          </a:bodyPr>
          <a:lstStyle/>
          <a:p>
            <a:r>
              <a:rPr kumimoji="1" lang="ja-JP" altLang="en-US" sz="2000" dirty="0" smtClean="0"/>
              <a:t>評議員</a:t>
            </a:r>
            <a:r>
              <a:rPr kumimoji="1" lang="en-US" altLang="ja-JP" sz="2000" dirty="0" smtClean="0"/>
              <a:t>			1969</a:t>
            </a:r>
            <a:r>
              <a:rPr kumimoji="1" lang="ja-JP" altLang="en-US" sz="2000" dirty="0" smtClean="0"/>
              <a:t>年～</a:t>
            </a:r>
            <a:r>
              <a:rPr kumimoji="1" lang="en-US" altLang="ja-JP" sz="2000" dirty="0" smtClean="0"/>
              <a:t>1973</a:t>
            </a:r>
            <a:r>
              <a:rPr kumimoji="1" lang="ja-JP" altLang="en-US" sz="2000" dirty="0" smtClean="0"/>
              <a:t>年</a:t>
            </a:r>
            <a:endParaRPr kumimoji="1" lang="en-US" altLang="ja-JP" sz="2000" dirty="0" smtClean="0"/>
          </a:p>
          <a:p>
            <a:r>
              <a:rPr lang="ja-JP" altLang="en-US" sz="2000" dirty="0" smtClean="0"/>
              <a:t>自然科学研究科長</a:t>
            </a:r>
            <a:r>
              <a:rPr lang="en-US" altLang="ja-JP" sz="2000" dirty="0" smtClean="0"/>
              <a:t>	1983</a:t>
            </a:r>
            <a:r>
              <a:rPr lang="ja-JP" altLang="en-US" sz="2000" dirty="0" smtClean="0"/>
              <a:t>年～</a:t>
            </a:r>
            <a:r>
              <a:rPr lang="en-US" altLang="ja-JP" sz="2000" dirty="0" smtClean="0"/>
              <a:t>1985</a:t>
            </a:r>
            <a:r>
              <a:rPr lang="ja-JP" altLang="en-US" sz="2000" dirty="0" smtClean="0"/>
              <a:t>年</a:t>
            </a:r>
            <a:endParaRPr kumimoji="1" lang="en-US" altLang="ja-JP" sz="2000" dirty="0" smtClean="0"/>
          </a:p>
        </p:txBody>
      </p:sp>
      <p:sp>
        <p:nvSpPr>
          <p:cNvPr id="9" name="テキスト ボックス 8"/>
          <p:cNvSpPr txBox="1"/>
          <p:nvPr/>
        </p:nvSpPr>
        <p:spPr>
          <a:xfrm>
            <a:off x="775443" y="1276267"/>
            <a:ext cx="2555508" cy="461665"/>
          </a:xfrm>
          <a:prstGeom prst="rect">
            <a:avLst/>
          </a:prstGeom>
          <a:noFill/>
        </p:spPr>
        <p:txBody>
          <a:bodyPr wrap="none" rtlCol="0">
            <a:spAutoFit/>
          </a:bodyPr>
          <a:lstStyle/>
          <a:p>
            <a:r>
              <a:rPr lang="ja-JP" altLang="en-US" sz="2400" dirty="0"/>
              <a:t>学会</a:t>
            </a:r>
            <a:r>
              <a:rPr lang="ja-JP" altLang="en-US" sz="2400" dirty="0" smtClean="0"/>
              <a:t>における活動</a:t>
            </a:r>
            <a:endParaRPr kumimoji="1" lang="ja-JP" altLang="en-US" sz="2400" dirty="0"/>
          </a:p>
        </p:txBody>
      </p:sp>
      <p:sp>
        <p:nvSpPr>
          <p:cNvPr id="10" name="テキスト ボックス 9"/>
          <p:cNvSpPr txBox="1"/>
          <p:nvPr/>
        </p:nvSpPr>
        <p:spPr>
          <a:xfrm>
            <a:off x="1074552" y="1728997"/>
            <a:ext cx="7962444" cy="5016758"/>
          </a:xfrm>
          <a:prstGeom prst="rect">
            <a:avLst/>
          </a:prstGeom>
          <a:noFill/>
        </p:spPr>
        <p:txBody>
          <a:bodyPr wrap="square" rtlCol="0">
            <a:spAutoFit/>
          </a:bodyPr>
          <a:lstStyle/>
          <a:p>
            <a:r>
              <a:rPr kumimoji="1" lang="ja-JP" altLang="en-US" sz="2000" dirty="0" smtClean="0"/>
              <a:t>日本機械学会</a:t>
            </a:r>
            <a:r>
              <a:rPr kumimoji="1" lang="en-US" altLang="ja-JP" sz="2000" dirty="0" smtClean="0"/>
              <a:t>	</a:t>
            </a:r>
            <a:r>
              <a:rPr kumimoji="1" lang="ja-JP" altLang="en-US" sz="2000" dirty="0" smtClean="0"/>
              <a:t>　　本部評議員，</a:t>
            </a:r>
            <a:endParaRPr kumimoji="1" lang="en-US" altLang="ja-JP" sz="2000" dirty="0" smtClean="0"/>
          </a:p>
          <a:p>
            <a:r>
              <a:rPr lang="en-US" altLang="ja-JP" sz="2000" dirty="0"/>
              <a:t>	</a:t>
            </a:r>
            <a:r>
              <a:rPr lang="en-US" altLang="ja-JP" sz="2000" dirty="0" smtClean="0"/>
              <a:t>	</a:t>
            </a:r>
            <a:r>
              <a:rPr lang="ja-JP" altLang="en-US" sz="2000" dirty="0" smtClean="0"/>
              <a:t>　　</a:t>
            </a:r>
            <a:r>
              <a:rPr kumimoji="1" lang="ja-JP" altLang="en-US" sz="2000" dirty="0" smtClean="0"/>
              <a:t>関西支部幹事，商議員，副支部長</a:t>
            </a:r>
            <a:endParaRPr kumimoji="1" lang="en-US" altLang="ja-JP" sz="2000" dirty="0" smtClean="0"/>
          </a:p>
          <a:p>
            <a:r>
              <a:rPr lang="ja-JP" altLang="en-US" sz="2000" dirty="0" smtClean="0"/>
              <a:t>気液二相流研究</a:t>
            </a:r>
            <a:r>
              <a:rPr lang="en-US" altLang="ja-JP" sz="2000" dirty="0" smtClean="0"/>
              <a:t>	</a:t>
            </a:r>
            <a:r>
              <a:rPr lang="ja-JP" altLang="en-US" sz="2000" dirty="0" smtClean="0"/>
              <a:t>　　二相流のダイナミックスに関する研究分科会　主査</a:t>
            </a:r>
            <a:endParaRPr lang="en-US" altLang="ja-JP" sz="2000" dirty="0" smtClean="0"/>
          </a:p>
          <a:p>
            <a:r>
              <a:rPr lang="en-US" altLang="ja-JP" sz="2000" dirty="0"/>
              <a:t>	</a:t>
            </a:r>
            <a:r>
              <a:rPr lang="en-US" altLang="ja-JP" sz="2000" dirty="0" smtClean="0"/>
              <a:t>	</a:t>
            </a:r>
            <a:r>
              <a:rPr lang="ja-JP" altLang="en-US" sz="2000" dirty="0" smtClean="0"/>
              <a:t>　　気液二相流に関する研究懇談会　代表</a:t>
            </a:r>
            <a:endParaRPr lang="en-US" altLang="ja-JP" sz="2000" dirty="0" smtClean="0"/>
          </a:p>
          <a:p>
            <a:r>
              <a:rPr lang="en-US" altLang="ja-JP" sz="2000" dirty="0"/>
              <a:t>	</a:t>
            </a:r>
            <a:r>
              <a:rPr lang="en-US" altLang="ja-JP" sz="2000" dirty="0" smtClean="0"/>
              <a:t>	</a:t>
            </a:r>
            <a:r>
              <a:rPr lang="ja-JP" altLang="en-US" sz="2000" dirty="0" smtClean="0"/>
              <a:t>　　気液二相流に関する調査研究分科会</a:t>
            </a:r>
            <a:r>
              <a:rPr kumimoji="1" lang="ja-JP" altLang="en-US" sz="2000" dirty="0" smtClean="0"/>
              <a:t>　主査</a:t>
            </a:r>
            <a:endParaRPr lang="en-US" altLang="ja-JP" sz="2000" dirty="0" smtClean="0"/>
          </a:p>
          <a:p>
            <a:r>
              <a:rPr kumimoji="1" lang="en-US" altLang="ja-JP" sz="2000" dirty="0"/>
              <a:t>	</a:t>
            </a:r>
            <a:r>
              <a:rPr kumimoji="1" lang="en-US" altLang="ja-JP" sz="2000" dirty="0" smtClean="0"/>
              <a:t>	</a:t>
            </a:r>
            <a:r>
              <a:rPr kumimoji="1" lang="ja-JP" altLang="en-US" sz="2000" dirty="0" smtClean="0"/>
              <a:t>　　日本学術会議水力学水理学研究連絡委員会付置</a:t>
            </a:r>
            <a:endParaRPr kumimoji="1" lang="en-US" altLang="ja-JP" sz="2000" dirty="0" smtClean="0"/>
          </a:p>
          <a:p>
            <a:r>
              <a:rPr lang="ja-JP" altLang="en-US" sz="2000" dirty="0"/>
              <a:t>　</a:t>
            </a:r>
            <a:r>
              <a:rPr lang="ja-JP" altLang="en-US" sz="2000" dirty="0" smtClean="0"/>
              <a:t>　　　　　　　　　　　　　　混相流小委員会　委員長</a:t>
            </a:r>
            <a:endParaRPr lang="en-US" altLang="ja-JP" sz="2000" dirty="0" smtClean="0"/>
          </a:p>
          <a:p>
            <a:endParaRPr kumimoji="1" lang="en-US" altLang="ja-JP" sz="2000" dirty="0"/>
          </a:p>
          <a:p>
            <a:r>
              <a:rPr lang="ja-JP" altLang="en-US" sz="2000" dirty="0" smtClean="0"/>
              <a:t>日本混相流学会</a:t>
            </a:r>
            <a:r>
              <a:rPr lang="en-US" altLang="ja-JP" sz="2000" dirty="0" smtClean="0"/>
              <a:t>	</a:t>
            </a:r>
            <a:r>
              <a:rPr lang="ja-JP" altLang="en-US" sz="2000" dirty="0" smtClean="0"/>
              <a:t>　　会長</a:t>
            </a:r>
            <a:endParaRPr lang="en-US" altLang="ja-JP" sz="2000" dirty="0" smtClean="0"/>
          </a:p>
          <a:p>
            <a:endParaRPr kumimoji="1" lang="en-US" altLang="ja-JP" sz="2000" dirty="0"/>
          </a:p>
          <a:p>
            <a:r>
              <a:rPr lang="ja-JP" altLang="en-US" sz="2000" dirty="0" smtClean="0"/>
              <a:t>気液二相流技術ハンドブック</a:t>
            </a:r>
            <a:endParaRPr lang="en-US" altLang="ja-JP" sz="2000" dirty="0" smtClean="0"/>
          </a:p>
          <a:p>
            <a:endParaRPr kumimoji="1" lang="en-US" altLang="ja-JP" sz="2000" dirty="0"/>
          </a:p>
          <a:p>
            <a:r>
              <a:rPr lang="ja-JP" altLang="en-US" sz="2000" dirty="0" smtClean="0"/>
              <a:t>日本舶用機関学会　</a:t>
            </a:r>
            <a:r>
              <a:rPr lang="en-US" altLang="ja-JP" sz="2000" dirty="0" smtClean="0"/>
              <a:t>	</a:t>
            </a:r>
            <a:r>
              <a:rPr lang="ja-JP" altLang="en-US" sz="2000" dirty="0" smtClean="0"/>
              <a:t>評議員</a:t>
            </a:r>
            <a:endParaRPr lang="en-US" altLang="ja-JP" sz="2000" dirty="0" smtClean="0"/>
          </a:p>
          <a:p>
            <a:r>
              <a:rPr kumimoji="1" lang="ja-JP" altLang="en-US" sz="2000" dirty="0" smtClean="0"/>
              <a:t>エネルギー・資源学会</a:t>
            </a:r>
            <a:r>
              <a:rPr kumimoji="1" lang="en-US" altLang="ja-JP" sz="2000" dirty="0" smtClean="0"/>
              <a:t>	</a:t>
            </a:r>
            <a:r>
              <a:rPr kumimoji="1" lang="ja-JP" altLang="en-US" sz="2000" dirty="0" smtClean="0"/>
              <a:t>理事，編集委員長</a:t>
            </a:r>
            <a:endParaRPr kumimoji="1" lang="en-US" altLang="ja-JP" sz="2000" dirty="0" smtClean="0"/>
          </a:p>
          <a:p>
            <a:r>
              <a:rPr lang="ja-JP" altLang="en-US" sz="2000" dirty="0" smtClean="0"/>
              <a:t>伝熱研究会</a:t>
            </a:r>
            <a:r>
              <a:rPr lang="en-US" altLang="ja-JP" sz="2000" dirty="0" smtClean="0"/>
              <a:t>		</a:t>
            </a:r>
            <a:r>
              <a:rPr lang="ja-JP" altLang="en-US" sz="2000" dirty="0" smtClean="0"/>
              <a:t>幹事</a:t>
            </a:r>
            <a:endParaRPr lang="en-US" altLang="ja-JP" sz="2000" dirty="0" smtClean="0"/>
          </a:p>
          <a:p>
            <a:r>
              <a:rPr kumimoji="1" lang="ja-JP" altLang="en-US" sz="2000" dirty="0"/>
              <a:t>流</a:t>
            </a:r>
            <a:r>
              <a:rPr kumimoji="1" lang="ja-JP" altLang="en-US" sz="2000" dirty="0" smtClean="0"/>
              <a:t>れの可視化学会</a:t>
            </a:r>
            <a:r>
              <a:rPr kumimoji="1" lang="en-US" altLang="ja-JP" sz="2000" dirty="0" smtClean="0"/>
              <a:t>	</a:t>
            </a:r>
            <a:r>
              <a:rPr kumimoji="1" lang="ja-JP" altLang="en-US" sz="2000" dirty="0" smtClean="0"/>
              <a:t>評議員</a:t>
            </a:r>
            <a:r>
              <a:rPr kumimoji="1" lang="en-US" altLang="ja-JP" sz="2000" dirty="0" smtClean="0"/>
              <a:t>	</a:t>
            </a:r>
          </a:p>
        </p:txBody>
      </p:sp>
      <p:sp>
        <p:nvSpPr>
          <p:cNvPr id="11" name="角丸四角形 10"/>
          <p:cNvSpPr/>
          <p:nvPr/>
        </p:nvSpPr>
        <p:spPr>
          <a:xfrm>
            <a:off x="993123" y="2373807"/>
            <a:ext cx="8047931" cy="1562352"/>
          </a:xfrm>
          <a:prstGeom prst="roundRect">
            <a:avLst>
              <a:gd name="adj" fmla="val 11628"/>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リーフォーム 11"/>
          <p:cNvSpPr/>
          <p:nvPr/>
        </p:nvSpPr>
        <p:spPr>
          <a:xfrm>
            <a:off x="790548" y="3530432"/>
            <a:ext cx="293410" cy="793287"/>
          </a:xfrm>
          <a:custGeom>
            <a:avLst/>
            <a:gdLst>
              <a:gd name="connsiteX0" fmla="*/ 172297 w 293410"/>
              <a:gd name="connsiteY0" fmla="*/ 0 h 793287"/>
              <a:gd name="connsiteX1" fmla="*/ 2739 w 293410"/>
              <a:gd name="connsiteY1" fmla="*/ 496561 h 793287"/>
              <a:gd name="connsiteX2" fmla="*/ 293410 w 293410"/>
              <a:gd name="connsiteY2" fmla="*/ 793287 h 793287"/>
            </a:gdLst>
            <a:ahLst/>
            <a:cxnLst>
              <a:cxn ang="0">
                <a:pos x="connsiteX0" y="connsiteY0"/>
              </a:cxn>
              <a:cxn ang="0">
                <a:pos x="connsiteX1" y="connsiteY1"/>
              </a:cxn>
              <a:cxn ang="0">
                <a:pos x="connsiteX2" y="connsiteY2"/>
              </a:cxn>
            </a:cxnLst>
            <a:rect l="l" t="t" r="r" b="b"/>
            <a:pathLst>
              <a:path w="293410" h="793287">
                <a:moveTo>
                  <a:pt x="172297" y="0"/>
                </a:moveTo>
                <a:cubicBezTo>
                  <a:pt x="77425" y="182173"/>
                  <a:pt x="-17446" y="364347"/>
                  <a:pt x="2739" y="496561"/>
                </a:cubicBezTo>
                <a:cubicBezTo>
                  <a:pt x="22924" y="628775"/>
                  <a:pt x="158167" y="711031"/>
                  <a:pt x="293410" y="793287"/>
                </a:cubicBezTo>
              </a:path>
            </a:pathLst>
          </a:custGeom>
          <a:noFill/>
          <a:ln w="38100">
            <a:solidFill>
              <a:srgbClr val="00206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リーフォーム 12"/>
          <p:cNvSpPr/>
          <p:nvPr/>
        </p:nvSpPr>
        <p:spPr>
          <a:xfrm>
            <a:off x="4493277" y="3112593"/>
            <a:ext cx="4395715" cy="1828800"/>
          </a:xfrm>
          <a:custGeom>
            <a:avLst/>
            <a:gdLst>
              <a:gd name="connsiteX0" fmla="*/ 3657600 w 4395715"/>
              <a:gd name="connsiteY0" fmla="*/ 0 h 1828800"/>
              <a:gd name="connsiteX1" fmla="*/ 4287385 w 4395715"/>
              <a:gd name="connsiteY1" fmla="*/ 193781 h 1828800"/>
              <a:gd name="connsiteX2" fmla="*/ 4378220 w 4395715"/>
              <a:gd name="connsiteY2" fmla="*/ 890178 h 1828800"/>
              <a:gd name="connsiteX3" fmla="*/ 4093605 w 4395715"/>
              <a:gd name="connsiteY3" fmla="*/ 1229293 h 1828800"/>
              <a:gd name="connsiteX4" fmla="*/ 3294262 w 4395715"/>
              <a:gd name="connsiteY4" fmla="*/ 1526019 h 1828800"/>
              <a:gd name="connsiteX5" fmla="*/ 2077081 w 4395715"/>
              <a:gd name="connsiteY5" fmla="*/ 1695577 h 1828800"/>
              <a:gd name="connsiteX6" fmla="*/ 0 w 4395715"/>
              <a:gd name="connsiteY6"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5715" h="1828800">
                <a:moveTo>
                  <a:pt x="3657600" y="0"/>
                </a:moveTo>
                <a:cubicBezTo>
                  <a:pt x="3912441" y="22709"/>
                  <a:pt x="4167282" y="45418"/>
                  <a:pt x="4287385" y="193781"/>
                </a:cubicBezTo>
                <a:cubicBezTo>
                  <a:pt x="4407488" y="342144"/>
                  <a:pt x="4410517" y="717593"/>
                  <a:pt x="4378220" y="890178"/>
                </a:cubicBezTo>
                <a:cubicBezTo>
                  <a:pt x="4345923" y="1062763"/>
                  <a:pt x="4274265" y="1123319"/>
                  <a:pt x="4093605" y="1229293"/>
                </a:cubicBezTo>
                <a:cubicBezTo>
                  <a:pt x="3912945" y="1335267"/>
                  <a:pt x="3630349" y="1448305"/>
                  <a:pt x="3294262" y="1526019"/>
                </a:cubicBezTo>
                <a:cubicBezTo>
                  <a:pt x="2958175" y="1603733"/>
                  <a:pt x="2626125" y="1645114"/>
                  <a:pt x="2077081" y="1695577"/>
                </a:cubicBezTo>
                <a:cubicBezTo>
                  <a:pt x="1528037" y="1746041"/>
                  <a:pt x="764018" y="1787420"/>
                  <a:pt x="0" y="1828800"/>
                </a:cubicBezTo>
              </a:path>
            </a:pathLst>
          </a:custGeom>
          <a:noFill/>
          <a:ln w="38100">
            <a:solidFill>
              <a:srgbClr val="00206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808227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775443" y="327519"/>
            <a:ext cx="2555508" cy="461665"/>
          </a:xfrm>
          <a:prstGeom prst="rect">
            <a:avLst/>
          </a:prstGeom>
          <a:noFill/>
        </p:spPr>
        <p:txBody>
          <a:bodyPr wrap="none" rtlCol="0">
            <a:spAutoFit/>
          </a:bodyPr>
          <a:lstStyle/>
          <a:p>
            <a:r>
              <a:rPr lang="ja-JP" altLang="en-US" sz="2400" dirty="0" smtClean="0"/>
              <a:t>社会における活動</a:t>
            </a:r>
            <a:endParaRPr kumimoji="1" lang="ja-JP" altLang="en-US" sz="2400" dirty="0"/>
          </a:p>
        </p:txBody>
      </p:sp>
      <p:sp>
        <p:nvSpPr>
          <p:cNvPr id="5" name="テキスト ボックス 4"/>
          <p:cNvSpPr txBox="1"/>
          <p:nvPr/>
        </p:nvSpPr>
        <p:spPr>
          <a:xfrm>
            <a:off x="1074552" y="907249"/>
            <a:ext cx="7300963" cy="1938992"/>
          </a:xfrm>
          <a:prstGeom prst="rect">
            <a:avLst/>
          </a:prstGeom>
          <a:noFill/>
        </p:spPr>
        <p:txBody>
          <a:bodyPr wrap="square" rtlCol="0">
            <a:spAutoFit/>
          </a:bodyPr>
          <a:lstStyle/>
          <a:p>
            <a:r>
              <a:rPr lang="ja-JP" altLang="en-US" sz="2000" dirty="0" smtClean="0"/>
              <a:t>通産省　化学保安調査指導委員会　委員</a:t>
            </a:r>
            <a:endParaRPr lang="en-US" altLang="ja-JP" sz="2000" dirty="0" smtClean="0"/>
          </a:p>
          <a:p>
            <a:r>
              <a:rPr kumimoji="1" lang="ja-JP" altLang="en-US" sz="2000" dirty="0" smtClean="0"/>
              <a:t>技術科学大学院の教育課程・施設等に関する調査研究</a:t>
            </a:r>
            <a:endParaRPr kumimoji="1" lang="en-US" altLang="ja-JP" sz="2000" dirty="0" smtClean="0"/>
          </a:p>
          <a:p>
            <a:r>
              <a:rPr lang="ja-JP" altLang="en-US" sz="2000" dirty="0" smtClean="0"/>
              <a:t>日本原子力研究所　</a:t>
            </a:r>
            <a:r>
              <a:rPr lang="en-US" altLang="ja-JP" sz="2000" dirty="0" smtClean="0"/>
              <a:t>ROSA</a:t>
            </a:r>
            <a:r>
              <a:rPr lang="ja-JP" altLang="en-US" sz="2000" dirty="0" smtClean="0"/>
              <a:t>研究委員会専門委員，研究嘱託</a:t>
            </a:r>
            <a:endParaRPr lang="en-US" altLang="ja-JP" sz="2000" dirty="0" smtClean="0"/>
          </a:p>
          <a:p>
            <a:r>
              <a:rPr lang="ja-JP" altLang="en-US" sz="2000" dirty="0" smtClean="0"/>
              <a:t>科学技術庁　大型再冠水効果実証試験炉評価委員会　委員</a:t>
            </a:r>
            <a:endParaRPr lang="en-US" altLang="ja-JP" sz="2000" dirty="0" smtClean="0"/>
          </a:p>
          <a:p>
            <a:r>
              <a:rPr lang="ja-JP" altLang="en-US" sz="2000" dirty="0" smtClean="0"/>
              <a:t>兵庫県警察本部科学捜査研究所　顧問</a:t>
            </a:r>
            <a:endParaRPr lang="en-US" altLang="ja-JP" sz="2000" dirty="0" smtClean="0"/>
          </a:p>
          <a:p>
            <a:r>
              <a:rPr kumimoji="1" lang="ja-JP" altLang="en-US" sz="2000" dirty="0"/>
              <a:t>　</a:t>
            </a:r>
            <a:r>
              <a:rPr kumimoji="1" lang="ja-JP" altLang="en-US" sz="2000" dirty="0" smtClean="0"/>
              <a:t>　など</a:t>
            </a:r>
            <a:endParaRPr kumimoji="1" lang="en-US" altLang="ja-JP" sz="2000" dirty="0" smtClean="0"/>
          </a:p>
        </p:txBody>
      </p:sp>
      <p:sp>
        <p:nvSpPr>
          <p:cNvPr id="6" name="テキスト ボックス 5"/>
          <p:cNvSpPr txBox="1"/>
          <p:nvPr/>
        </p:nvSpPr>
        <p:spPr>
          <a:xfrm>
            <a:off x="775443" y="3206907"/>
            <a:ext cx="800219" cy="461665"/>
          </a:xfrm>
          <a:prstGeom prst="rect">
            <a:avLst/>
          </a:prstGeom>
          <a:noFill/>
        </p:spPr>
        <p:txBody>
          <a:bodyPr wrap="none" rtlCol="0">
            <a:spAutoFit/>
          </a:bodyPr>
          <a:lstStyle/>
          <a:p>
            <a:r>
              <a:rPr lang="ja-JP" altLang="en-US" sz="2400" dirty="0" smtClean="0"/>
              <a:t>受賞</a:t>
            </a:r>
            <a:endParaRPr kumimoji="1" lang="ja-JP" altLang="en-US" sz="2400" dirty="0"/>
          </a:p>
        </p:txBody>
      </p:sp>
      <p:sp>
        <p:nvSpPr>
          <p:cNvPr id="7" name="テキスト ボックス 6"/>
          <p:cNvSpPr txBox="1"/>
          <p:nvPr/>
        </p:nvSpPr>
        <p:spPr>
          <a:xfrm>
            <a:off x="1074552" y="3786637"/>
            <a:ext cx="7300963" cy="2554545"/>
          </a:xfrm>
          <a:prstGeom prst="rect">
            <a:avLst/>
          </a:prstGeom>
          <a:noFill/>
        </p:spPr>
        <p:txBody>
          <a:bodyPr wrap="square" rtlCol="0">
            <a:spAutoFit/>
          </a:bodyPr>
          <a:lstStyle/>
          <a:p>
            <a:r>
              <a:rPr lang="ja-JP" altLang="en-US" sz="2000" dirty="0" smtClean="0"/>
              <a:t>日本機械学会 論文賞，功労表彰</a:t>
            </a:r>
            <a:endParaRPr lang="en-US" altLang="ja-JP" sz="2000" dirty="0" smtClean="0"/>
          </a:p>
          <a:p>
            <a:r>
              <a:rPr lang="ja-JP" altLang="en-US" sz="2000" dirty="0" smtClean="0"/>
              <a:t>近畿熱管理協会感謝状</a:t>
            </a:r>
            <a:endParaRPr lang="en-US" altLang="ja-JP" sz="2000" dirty="0" smtClean="0"/>
          </a:p>
          <a:p>
            <a:r>
              <a:rPr kumimoji="1" lang="ja-JP" altLang="en-US" sz="2000" dirty="0" smtClean="0"/>
              <a:t>兵庫</a:t>
            </a:r>
            <a:r>
              <a:rPr kumimoji="1" lang="ja-JP" altLang="en-US" sz="2000" dirty="0"/>
              <a:t>県</a:t>
            </a:r>
            <a:r>
              <a:rPr kumimoji="1" lang="ja-JP" altLang="en-US" sz="2000" dirty="0" smtClean="0"/>
              <a:t>知事感謝状</a:t>
            </a:r>
            <a:endParaRPr kumimoji="1" lang="en-US" altLang="ja-JP" sz="2000" dirty="0" smtClean="0"/>
          </a:p>
          <a:p>
            <a:r>
              <a:rPr lang="ja-JP" altLang="en-US" sz="2000" dirty="0" smtClean="0"/>
              <a:t>通商産業省資源エネルギー庁　長官賞</a:t>
            </a:r>
            <a:endParaRPr lang="en-US" altLang="ja-JP" sz="2000" dirty="0" smtClean="0"/>
          </a:p>
          <a:p>
            <a:r>
              <a:rPr kumimoji="1" lang="ja-JP" altLang="en-US" sz="2000" dirty="0" smtClean="0"/>
              <a:t>兵庫県　科学賞，　警察本部感謝状</a:t>
            </a:r>
            <a:endParaRPr kumimoji="1" lang="en-US" altLang="ja-JP" sz="2000" dirty="0" smtClean="0"/>
          </a:p>
          <a:p>
            <a:endParaRPr lang="en-US" altLang="ja-JP" sz="2000" dirty="0"/>
          </a:p>
          <a:p>
            <a:r>
              <a:rPr kumimoji="1" lang="ja-JP" altLang="en-US" sz="2000" dirty="0" smtClean="0"/>
              <a:t>平成</a:t>
            </a:r>
            <a:r>
              <a:rPr kumimoji="1" lang="en-US" altLang="ja-JP" sz="2000" dirty="0" smtClean="0"/>
              <a:t>16</a:t>
            </a:r>
            <a:r>
              <a:rPr kumimoji="1" lang="ja-JP" altLang="en-US" sz="2000" dirty="0" smtClean="0"/>
              <a:t>年</a:t>
            </a:r>
            <a:r>
              <a:rPr kumimoji="1" lang="en-US" altLang="ja-JP" sz="2000" dirty="0" smtClean="0"/>
              <a:t>4</a:t>
            </a:r>
            <a:r>
              <a:rPr kumimoji="1" lang="ja-JP" altLang="en-US" sz="2000" dirty="0" smtClean="0"/>
              <a:t>月</a:t>
            </a:r>
            <a:r>
              <a:rPr kumimoji="1" lang="en-US" altLang="ja-JP" sz="2000" dirty="0" smtClean="0"/>
              <a:t>29</a:t>
            </a:r>
            <a:r>
              <a:rPr kumimoji="1" lang="ja-JP" altLang="en-US" sz="2000" dirty="0" smtClean="0"/>
              <a:t>日</a:t>
            </a:r>
            <a:r>
              <a:rPr lang="ja-JP" altLang="en-US" sz="2000" dirty="0" smtClean="0"/>
              <a:t>　　</a:t>
            </a:r>
            <a:r>
              <a:rPr kumimoji="1" lang="ja-JP" altLang="en-US" sz="2000" dirty="0" smtClean="0"/>
              <a:t>瑞</a:t>
            </a:r>
            <a:r>
              <a:rPr kumimoji="1" lang="ja-JP" altLang="en-US" sz="2000" dirty="0" smtClean="0"/>
              <a:t>宝中綬章</a:t>
            </a:r>
            <a:endParaRPr kumimoji="1" lang="en-US" altLang="ja-JP" sz="2000" dirty="0" smtClean="0"/>
          </a:p>
          <a:p>
            <a:r>
              <a:rPr lang="ja-JP" altLang="en-US" sz="2000" dirty="0" smtClean="0"/>
              <a:t>平成</a:t>
            </a:r>
            <a:r>
              <a:rPr lang="en-US" altLang="ja-JP" sz="2000" dirty="0" smtClean="0"/>
              <a:t>25</a:t>
            </a:r>
            <a:r>
              <a:rPr lang="ja-JP" altLang="en-US" sz="2000" dirty="0" smtClean="0"/>
              <a:t>年</a:t>
            </a:r>
            <a:r>
              <a:rPr lang="en-US" altLang="ja-JP" sz="2000" dirty="0" smtClean="0"/>
              <a:t>12</a:t>
            </a:r>
            <a:r>
              <a:rPr lang="ja-JP" altLang="en-US" sz="2000" dirty="0" smtClean="0"/>
              <a:t>月</a:t>
            </a:r>
            <a:r>
              <a:rPr lang="en-US" altLang="ja-JP" sz="2000" dirty="0" smtClean="0"/>
              <a:t>8</a:t>
            </a:r>
            <a:r>
              <a:rPr lang="ja-JP" altLang="en-US" sz="2000" dirty="0" smtClean="0"/>
              <a:t>日</a:t>
            </a:r>
            <a:r>
              <a:rPr lang="ja-JP" altLang="en-US" sz="2000" dirty="0"/>
              <a:t>　</a:t>
            </a:r>
            <a:r>
              <a:rPr lang="ja-JP" altLang="en-US" sz="2000" dirty="0" smtClean="0"/>
              <a:t>　</a:t>
            </a:r>
            <a:r>
              <a:rPr lang="ja-JP" altLang="en-US" sz="2000" dirty="0" smtClean="0"/>
              <a:t>贈</a:t>
            </a:r>
            <a:r>
              <a:rPr lang="ja-JP" altLang="en-US" sz="2000" dirty="0" smtClean="0"/>
              <a:t>正四位</a:t>
            </a:r>
            <a:endParaRPr kumimoji="1" lang="en-US" altLang="ja-JP" sz="2000" dirty="0" smtClean="0"/>
          </a:p>
        </p:txBody>
      </p:sp>
    </p:spTree>
    <p:extLst>
      <p:ext uri="{BB962C8B-B14F-4D97-AF65-F5344CB8AC3E}">
        <p14:creationId xmlns:p14="http://schemas.microsoft.com/office/powerpoint/2010/main" val="903120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222739" y="1166496"/>
            <a:ext cx="1210588" cy="707886"/>
          </a:xfrm>
          <a:prstGeom prst="rect">
            <a:avLst/>
          </a:prstGeom>
          <a:noFill/>
        </p:spPr>
        <p:txBody>
          <a:bodyPr wrap="none" rtlCol="0">
            <a:spAutoFit/>
          </a:bodyPr>
          <a:lstStyle/>
          <a:p>
            <a:r>
              <a:rPr lang="ja-JP" altLang="en-US" sz="4000" dirty="0" smtClean="0"/>
              <a:t>献杯</a:t>
            </a:r>
            <a:endParaRPr kumimoji="1" lang="ja-JP" altLang="en-US" sz="4000" dirty="0"/>
          </a:p>
        </p:txBody>
      </p:sp>
      <p:sp>
        <p:nvSpPr>
          <p:cNvPr id="5" name="テキスト ボックス 4"/>
          <p:cNvSpPr txBox="1"/>
          <p:nvPr/>
        </p:nvSpPr>
        <p:spPr>
          <a:xfrm>
            <a:off x="2751962" y="2049175"/>
            <a:ext cx="3727562" cy="584775"/>
          </a:xfrm>
          <a:prstGeom prst="rect">
            <a:avLst/>
          </a:prstGeom>
          <a:noFill/>
        </p:spPr>
        <p:txBody>
          <a:bodyPr wrap="square" rtlCol="0">
            <a:spAutoFit/>
          </a:bodyPr>
          <a:lstStyle/>
          <a:p>
            <a:r>
              <a:rPr lang="en-US" altLang="ja-JP" sz="3200" dirty="0" smtClean="0"/>
              <a:t>M</a:t>
            </a:r>
            <a:r>
              <a:rPr lang="ja-JP" altLang="en-US" sz="3200" dirty="0" smtClean="0"/>
              <a:t>２　井上　理文　様</a:t>
            </a:r>
            <a:endParaRPr kumimoji="1" lang="en-US" altLang="ja-JP" sz="3200" dirty="0" smtClean="0"/>
          </a:p>
        </p:txBody>
      </p:sp>
    </p:spTree>
    <p:extLst>
      <p:ext uri="{BB962C8B-B14F-4D97-AF65-F5344CB8AC3E}">
        <p14:creationId xmlns:p14="http://schemas.microsoft.com/office/powerpoint/2010/main" val="36538855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7564" y="0"/>
            <a:ext cx="2826415" cy="461665"/>
          </a:xfrm>
          <a:prstGeom prst="rect">
            <a:avLst/>
          </a:prstGeom>
          <a:noFill/>
        </p:spPr>
        <p:txBody>
          <a:bodyPr wrap="none" rtlCol="0">
            <a:spAutoFit/>
          </a:bodyPr>
          <a:lstStyle/>
          <a:p>
            <a:r>
              <a:rPr lang="ja-JP" altLang="en-US" sz="2400" dirty="0" smtClean="0"/>
              <a:t>ボイラ水循環の実験</a:t>
            </a:r>
            <a:endParaRPr kumimoji="1" lang="ja-JP" altLang="en-US" sz="2400" dirty="0"/>
          </a:p>
        </p:txBody>
      </p:sp>
      <p:pic>
        <p:nvPicPr>
          <p:cNvPr id="5" name="図 4"/>
          <p:cNvPicPr>
            <a:picLocks noChangeAspect="1"/>
          </p:cNvPicPr>
          <p:nvPr/>
        </p:nvPicPr>
        <p:blipFill>
          <a:blip r:embed="rId2"/>
          <a:stretch>
            <a:fillRect/>
          </a:stretch>
        </p:blipFill>
        <p:spPr>
          <a:xfrm>
            <a:off x="1026411" y="1160932"/>
            <a:ext cx="5509300" cy="5697068"/>
          </a:xfrm>
          <a:prstGeom prst="rect">
            <a:avLst/>
          </a:prstGeom>
        </p:spPr>
      </p:pic>
      <p:sp>
        <p:nvSpPr>
          <p:cNvPr id="6" name="テキスト ボックス 5"/>
          <p:cNvSpPr txBox="1"/>
          <p:nvPr/>
        </p:nvSpPr>
        <p:spPr>
          <a:xfrm>
            <a:off x="277175" y="411188"/>
            <a:ext cx="8283037" cy="707886"/>
          </a:xfrm>
          <a:prstGeom prst="rect">
            <a:avLst/>
          </a:prstGeom>
          <a:noFill/>
        </p:spPr>
        <p:txBody>
          <a:bodyPr wrap="none" rtlCol="0">
            <a:spAutoFit/>
          </a:bodyPr>
          <a:lstStyle/>
          <a:p>
            <a:r>
              <a:rPr lang="ja-JP" altLang="en-US" sz="2000" dirty="0" smtClean="0"/>
              <a:t>赤川浩爾，武藤万秋，他</a:t>
            </a:r>
            <a:r>
              <a:rPr lang="en-US" altLang="ja-JP" sz="2000" dirty="0" smtClean="0"/>
              <a:t>3</a:t>
            </a:r>
            <a:r>
              <a:rPr lang="ja-JP" altLang="en-US" sz="2000" dirty="0" smtClean="0"/>
              <a:t>名，ボイラ水循環の実験，（第</a:t>
            </a:r>
            <a:r>
              <a:rPr lang="en-US" altLang="ja-JP" sz="2000" dirty="0" smtClean="0"/>
              <a:t>2</a:t>
            </a:r>
            <a:r>
              <a:rPr lang="ja-JP" altLang="en-US" sz="2000" dirty="0" smtClean="0"/>
              <a:t>報，循環の脈動），</a:t>
            </a:r>
            <a:endParaRPr lang="en-US" altLang="ja-JP" sz="2000" dirty="0" smtClean="0"/>
          </a:p>
          <a:p>
            <a:r>
              <a:rPr lang="ja-JP" altLang="en-US" sz="2000" dirty="0" smtClean="0"/>
              <a:t>機械学会関西支部第</a:t>
            </a:r>
            <a:r>
              <a:rPr lang="en-US" altLang="ja-JP" sz="2000" dirty="0" smtClean="0"/>
              <a:t>36</a:t>
            </a:r>
            <a:r>
              <a:rPr lang="ja-JP" altLang="en-US" sz="2000" dirty="0" smtClean="0"/>
              <a:t>期定時総会講演会，（</a:t>
            </a:r>
            <a:r>
              <a:rPr lang="en-US" altLang="ja-JP" sz="2000" dirty="0" smtClean="0"/>
              <a:t>1961</a:t>
            </a:r>
            <a:r>
              <a:rPr lang="ja-JP" altLang="en-US" sz="2000" dirty="0" smtClean="0"/>
              <a:t>）</a:t>
            </a:r>
            <a:r>
              <a:rPr lang="en-US" altLang="ja-JP" sz="2000" dirty="0" smtClean="0"/>
              <a:t>, pp. 87-89.</a:t>
            </a:r>
          </a:p>
        </p:txBody>
      </p:sp>
      <p:sp>
        <p:nvSpPr>
          <p:cNvPr id="8" name="正方形/長方形 7"/>
          <p:cNvSpPr/>
          <p:nvPr/>
        </p:nvSpPr>
        <p:spPr>
          <a:xfrm>
            <a:off x="380080" y="1977984"/>
            <a:ext cx="877163" cy="369332"/>
          </a:xfrm>
          <a:prstGeom prst="rect">
            <a:avLst/>
          </a:prstGeom>
        </p:spPr>
        <p:txBody>
          <a:bodyPr wrap="none">
            <a:spAutoFit/>
          </a:bodyPr>
          <a:lstStyle/>
          <a:p>
            <a:r>
              <a:rPr lang="ja-JP" altLang="en-US" dirty="0" smtClean="0"/>
              <a:t>蒸発管</a:t>
            </a:r>
            <a:endParaRPr lang="en-US" altLang="ja-JP" dirty="0"/>
          </a:p>
        </p:txBody>
      </p:sp>
      <p:cxnSp>
        <p:nvCxnSpPr>
          <p:cNvPr id="10" name="直線矢印コネクタ 9"/>
          <p:cNvCxnSpPr/>
          <p:nvPr/>
        </p:nvCxnSpPr>
        <p:spPr>
          <a:xfrm>
            <a:off x="3252865" y="2347316"/>
            <a:ext cx="0" cy="3244015"/>
          </a:xfrm>
          <a:prstGeom prst="straightConnector1">
            <a:avLst/>
          </a:prstGeom>
          <a:ln w="25400">
            <a:solidFill>
              <a:srgbClr val="FF000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a:off x="6535711" y="1454046"/>
            <a:ext cx="0" cy="4916774"/>
          </a:xfrm>
          <a:prstGeom prst="straightConnector1">
            <a:avLst/>
          </a:prstGeom>
          <a:ln w="25400">
            <a:solidFill>
              <a:srgbClr val="FF000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14" name="正方形/長方形 13"/>
          <p:cNvSpPr/>
          <p:nvPr/>
        </p:nvSpPr>
        <p:spPr>
          <a:xfrm rot="16200000">
            <a:off x="2802188" y="2920606"/>
            <a:ext cx="570669" cy="307777"/>
          </a:xfrm>
          <a:prstGeom prst="rect">
            <a:avLst/>
          </a:prstGeom>
          <a:solidFill>
            <a:schemeClr val="bg1"/>
          </a:solidFill>
        </p:spPr>
        <p:txBody>
          <a:bodyPr wrap="none" lIns="0" tIns="0" rIns="0" bIns="0">
            <a:spAutoFit/>
          </a:bodyPr>
          <a:lstStyle/>
          <a:p>
            <a:r>
              <a:rPr lang="en-US" altLang="ja-JP" sz="2000" b="1" dirty="0" smtClean="0">
                <a:solidFill>
                  <a:srgbClr val="FF0000"/>
                </a:solidFill>
                <a:latin typeface="Arial" panose="020B0604020202020204" pitchFamily="34" charset="0"/>
                <a:cs typeface="Arial" panose="020B0604020202020204" pitchFamily="34" charset="0"/>
              </a:rPr>
              <a:t>4500</a:t>
            </a:r>
            <a:endParaRPr lang="en-US" altLang="ja-JP" sz="2000" b="1" dirty="0">
              <a:solidFill>
                <a:srgbClr val="FF0000"/>
              </a:solidFill>
              <a:latin typeface="Arial" panose="020B0604020202020204" pitchFamily="34" charset="0"/>
              <a:cs typeface="Arial" panose="020B0604020202020204" pitchFamily="34" charset="0"/>
            </a:endParaRPr>
          </a:p>
        </p:txBody>
      </p:sp>
      <p:sp>
        <p:nvSpPr>
          <p:cNvPr id="15" name="正方形/長方形 14"/>
          <p:cNvSpPr/>
          <p:nvPr/>
        </p:nvSpPr>
        <p:spPr>
          <a:xfrm rot="16200000">
            <a:off x="6081047" y="2920606"/>
            <a:ext cx="570669" cy="307777"/>
          </a:xfrm>
          <a:prstGeom prst="rect">
            <a:avLst/>
          </a:prstGeom>
          <a:solidFill>
            <a:schemeClr val="bg1"/>
          </a:solidFill>
        </p:spPr>
        <p:txBody>
          <a:bodyPr wrap="none" lIns="0" tIns="0" rIns="0" bIns="0">
            <a:spAutoFit/>
          </a:bodyPr>
          <a:lstStyle/>
          <a:p>
            <a:r>
              <a:rPr lang="en-US" altLang="ja-JP" sz="2000" b="1" dirty="0" smtClean="0">
                <a:solidFill>
                  <a:srgbClr val="FF0000"/>
                </a:solidFill>
                <a:latin typeface="Arial" panose="020B0604020202020204" pitchFamily="34" charset="0"/>
                <a:cs typeface="Arial" panose="020B0604020202020204" pitchFamily="34" charset="0"/>
              </a:rPr>
              <a:t>6300</a:t>
            </a:r>
            <a:endParaRPr lang="en-US" altLang="ja-JP" sz="2000" b="1" dirty="0">
              <a:solidFill>
                <a:srgbClr val="FF0000"/>
              </a:solidFill>
              <a:latin typeface="Arial" panose="020B0604020202020204" pitchFamily="34" charset="0"/>
              <a:cs typeface="Arial" panose="020B0604020202020204" pitchFamily="34" charset="0"/>
            </a:endParaRPr>
          </a:p>
        </p:txBody>
      </p:sp>
      <p:cxnSp>
        <p:nvCxnSpPr>
          <p:cNvPr id="17" name="直線コネクタ 16"/>
          <p:cNvCxnSpPr/>
          <p:nvPr/>
        </p:nvCxnSpPr>
        <p:spPr>
          <a:xfrm>
            <a:off x="1257243" y="2162650"/>
            <a:ext cx="1171164" cy="1197179"/>
          </a:xfrm>
          <a:prstGeom prst="line">
            <a:avLst/>
          </a:prstGeom>
          <a:ln w="190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a:xfrm>
            <a:off x="5450799" y="1530262"/>
            <a:ext cx="877163" cy="369332"/>
          </a:xfrm>
          <a:prstGeom prst="rect">
            <a:avLst/>
          </a:prstGeom>
        </p:spPr>
        <p:txBody>
          <a:bodyPr wrap="none">
            <a:spAutoFit/>
          </a:bodyPr>
          <a:lstStyle/>
          <a:p>
            <a:r>
              <a:rPr lang="ja-JP" altLang="en-US" dirty="0"/>
              <a:t>降</a:t>
            </a:r>
            <a:r>
              <a:rPr lang="ja-JP" altLang="en-US" dirty="0" smtClean="0"/>
              <a:t>水管</a:t>
            </a:r>
            <a:endParaRPr lang="en-US" altLang="ja-JP" dirty="0"/>
          </a:p>
        </p:txBody>
      </p:sp>
      <p:cxnSp>
        <p:nvCxnSpPr>
          <p:cNvPr id="19" name="直線コネクタ 18"/>
          <p:cNvCxnSpPr/>
          <p:nvPr/>
        </p:nvCxnSpPr>
        <p:spPr>
          <a:xfrm flipH="1">
            <a:off x="4424029" y="1714928"/>
            <a:ext cx="1142134" cy="1460235"/>
          </a:xfrm>
          <a:prstGeom prst="line">
            <a:avLst/>
          </a:prstGeom>
          <a:ln w="190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21" name="正方形/長方形 20"/>
          <p:cNvSpPr/>
          <p:nvPr/>
        </p:nvSpPr>
        <p:spPr>
          <a:xfrm>
            <a:off x="216287" y="1119074"/>
            <a:ext cx="1558440" cy="369332"/>
          </a:xfrm>
          <a:prstGeom prst="rect">
            <a:avLst/>
          </a:prstGeom>
        </p:spPr>
        <p:txBody>
          <a:bodyPr wrap="none">
            <a:spAutoFit/>
          </a:bodyPr>
          <a:lstStyle/>
          <a:p>
            <a:r>
              <a:rPr lang="ja-JP" altLang="en-US" b="1" dirty="0" smtClean="0"/>
              <a:t>圧力 </a:t>
            </a:r>
            <a:r>
              <a:rPr lang="en-US" altLang="ja-JP" b="1" dirty="0" smtClean="0">
                <a:latin typeface="Arial" panose="020B0604020202020204" pitchFamily="34" charset="0"/>
                <a:cs typeface="Arial" panose="020B0604020202020204" pitchFamily="34" charset="0"/>
              </a:rPr>
              <a:t>1.5 MPa</a:t>
            </a:r>
            <a:endParaRPr lang="en-US" altLang="ja-JP"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38725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2"/>
          <a:srcRect l="10233" t="4616" r="23000" b="45785"/>
          <a:stretch/>
        </p:blipFill>
        <p:spPr>
          <a:xfrm>
            <a:off x="1435183" y="496562"/>
            <a:ext cx="5074617" cy="787232"/>
          </a:xfrm>
          <a:prstGeom prst="rect">
            <a:avLst/>
          </a:prstGeom>
        </p:spPr>
      </p:pic>
      <p:pic>
        <p:nvPicPr>
          <p:cNvPr id="6" name="図 5"/>
          <p:cNvPicPr>
            <a:picLocks noChangeAspect="1"/>
          </p:cNvPicPr>
          <p:nvPr/>
        </p:nvPicPr>
        <p:blipFill>
          <a:blip r:embed="rId3"/>
          <a:stretch>
            <a:fillRect/>
          </a:stretch>
        </p:blipFill>
        <p:spPr>
          <a:xfrm>
            <a:off x="701818" y="1161615"/>
            <a:ext cx="2332052" cy="5561400"/>
          </a:xfrm>
          <a:prstGeom prst="rect">
            <a:avLst/>
          </a:prstGeom>
        </p:spPr>
      </p:pic>
      <p:pic>
        <p:nvPicPr>
          <p:cNvPr id="7" name="図 6"/>
          <p:cNvPicPr>
            <a:picLocks noChangeAspect="1"/>
          </p:cNvPicPr>
          <p:nvPr/>
        </p:nvPicPr>
        <p:blipFill>
          <a:blip r:embed="rId4"/>
          <a:stretch>
            <a:fillRect/>
          </a:stretch>
        </p:blipFill>
        <p:spPr>
          <a:xfrm>
            <a:off x="3253060" y="2217098"/>
            <a:ext cx="5265817" cy="2826365"/>
          </a:xfrm>
          <a:prstGeom prst="rect">
            <a:avLst/>
          </a:prstGeom>
        </p:spPr>
      </p:pic>
      <p:pic>
        <p:nvPicPr>
          <p:cNvPr id="8" name="図 7"/>
          <p:cNvPicPr>
            <a:picLocks noChangeAspect="1"/>
          </p:cNvPicPr>
          <p:nvPr/>
        </p:nvPicPr>
        <p:blipFill>
          <a:blip r:embed="rId5"/>
          <a:stretch>
            <a:fillRect/>
          </a:stretch>
        </p:blipFill>
        <p:spPr>
          <a:xfrm>
            <a:off x="4371602" y="5110813"/>
            <a:ext cx="4354770" cy="1659380"/>
          </a:xfrm>
          <a:prstGeom prst="rect">
            <a:avLst/>
          </a:prstGeom>
        </p:spPr>
      </p:pic>
      <p:pic>
        <p:nvPicPr>
          <p:cNvPr id="9" name="図 8"/>
          <p:cNvPicPr>
            <a:picLocks noChangeAspect="1"/>
          </p:cNvPicPr>
          <p:nvPr/>
        </p:nvPicPr>
        <p:blipFill rotWithShape="1">
          <a:blip r:embed="rId2"/>
          <a:srcRect l="48476" t="73651" r="5313" b="5746"/>
          <a:stretch/>
        </p:blipFill>
        <p:spPr>
          <a:xfrm>
            <a:off x="2997535" y="1344023"/>
            <a:ext cx="3512265" cy="327004"/>
          </a:xfrm>
          <a:prstGeom prst="rect">
            <a:avLst/>
          </a:prstGeom>
        </p:spPr>
      </p:pic>
      <p:sp>
        <p:nvSpPr>
          <p:cNvPr id="10" name="テキスト ボックス 9"/>
          <p:cNvSpPr txBox="1"/>
          <p:nvPr/>
        </p:nvSpPr>
        <p:spPr>
          <a:xfrm>
            <a:off x="57564" y="0"/>
            <a:ext cx="1882247" cy="461665"/>
          </a:xfrm>
          <a:prstGeom prst="rect">
            <a:avLst/>
          </a:prstGeom>
          <a:noFill/>
        </p:spPr>
        <p:txBody>
          <a:bodyPr wrap="none" rtlCol="0">
            <a:spAutoFit/>
          </a:bodyPr>
          <a:lstStyle/>
          <a:p>
            <a:r>
              <a:rPr kumimoji="1" lang="ja-JP" altLang="en-US" sz="2400" dirty="0" smtClean="0"/>
              <a:t>昭和</a:t>
            </a:r>
            <a:r>
              <a:rPr kumimoji="1" lang="en-US" altLang="ja-JP" sz="2400" dirty="0" smtClean="0"/>
              <a:t>40</a:t>
            </a:r>
            <a:r>
              <a:rPr kumimoji="1" lang="ja-JP" altLang="en-US" sz="2400" dirty="0" smtClean="0"/>
              <a:t>年</a:t>
            </a:r>
            <a:r>
              <a:rPr kumimoji="1" lang="en-US" altLang="ja-JP" sz="2400" dirty="0" smtClean="0"/>
              <a:t>4</a:t>
            </a:r>
            <a:r>
              <a:rPr kumimoji="1" lang="ja-JP" altLang="en-US" sz="2400" dirty="0" smtClean="0"/>
              <a:t>月</a:t>
            </a:r>
            <a:endParaRPr kumimoji="1" lang="ja-JP" altLang="en-US" sz="2400" dirty="0"/>
          </a:p>
        </p:txBody>
      </p:sp>
      <p:cxnSp>
        <p:nvCxnSpPr>
          <p:cNvPr id="13" name="直線コネクタ 12"/>
          <p:cNvCxnSpPr/>
          <p:nvPr/>
        </p:nvCxnSpPr>
        <p:spPr>
          <a:xfrm>
            <a:off x="4456942" y="6436258"/>
            <a:ext cx="720000"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7605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2"/>
          <a:srcRect l="8697" r="19173" b="42706"/>
          <a:stretch/>
        </p:blipFill>
        <p:spPr>
          <a:xfrm>
            <a:off x="60555" y="369394"/>
            <a:ext cx="4941395" cy="756954"/>
          </a:xfrm>
          <a:prstGeom prst="rect">
            <a:avLst/>
          </a:prstGeom>
        </p:spPr>
      </p:pic>
      <p:pic>
        <p:nvPicPr>
          <p:cNvPr id="5" name="図 4"/>
          <p:cNvPicPr>
            <a:picLocks noChangeAspect="1"/>
          </p:cNvPicPr>
          <p:nvPr/>
        </p:nvPicPr>
        <p:blipFill>
          <a:blip r:embed="rId3"/>
          <a:stretch>
            <a:fillRect/>
          </a:stretch>
        </p:blipFill>
        <p:spPr>
          <a:xfrm>
            <a:off x="133949" y="1599735"/>
            <a:ext cx="4631153" cy="3547549"/>
          </a:xfrm>
          <a:prstGeom prst="rect">
            <a:avLst/>
          </a:prstGeom>
        </p:spPr>
      </p:pic>
      <p:pic>
        <p:nvPicPr>
          <p:cNvPr id="6" name="図 5"/>
          <p:cNvPicPr>
            <a:picLocks noChangeAspect="1"/>
          </p:cNvPicPr>
          <p:nvPr/>
        </p:nvPicPr>
        <p:blipFill>
          <a:blip r:embed="rId4"/>
          <a:stretch>
            <a:fillRect/>
          </a:stretch>
        </p:blipFill>
        <p:spPr>
          <a:xfrm>
            <a:off x="5164304" y="278681"/>
            <a:ext cx="3913084" cy="4788910"/>
          </a:xfrm>
          <a:prstGeom prst="rect">
            <a:avLst/>
          </a:prstGeom>
        </p:spPr>
      </p:pic>
      <p:pic>
        <p:nvPicPr>
          <p:cNvPr id="7" name="図 6"/>
          <p:cNvPicPr>
            <a:picLocks noChangeAspect="1"/>
          </p:cNvPicPr>
          <p:nvPr/>
        </p:nvPicPr>
        <p:blipFill rotWithShape="1">
          <a:blip r:embed="rId2"/>
          <a:srcRect l="47855" t="77461" r="3175" b="538"/>
          <a:stretch/>
        </p:blipFill>
        <p:spPr>
          <a:xfrm>
            <a:off x="1562351" y="1189992"/>
            <a:ext cx="3354819" cy="290670"/>
          </a:xfrm>
          <a:prstGeom prst="rect">
            <a:avLst/>
          </a:prstGeom>
        </p:spPr>
      </p:pic>
      <p:pic>
        <p:nvPicPr>
          <p:cNvPr id="8" name="図 7"/>
          <p:cNvPicPr>
            <a:picLocks noChangeAspect="1"/>
          </p:cNvPicPr>
          <p:nvPr/>
        </p:nvPicPr>
        <p:blipFill>
          <a:blip r:embed="rId5"/>
          <a:stretch>
            <a:fillRect/>
          </a:stretch>
        </p:blipFill>
        <p:spPr>
          <a:xfrm>
            <a:off x="3898338" y="5008003"/>
            <a:ext cx="4416041" cy="1813895"/>
          </a:xfrm>
          <a:prstGeom prst="rect">
            <a:avLst/>
          </a:prstGeom>
        </p:spPr>
      </p:pic>
      <p:sp>
        <p:nvSpPr>
          <p:cNvPr id="9" name="テキスト ボックス 8"/>
          <p:cNvSpPr txBox="1"/>
          <p:nvPr/>
        </p:nvSpPr>
        <p:spPr>
          <a:xfrm>
            <a:off x="57564" y="0"/>
            <a:ext cx="2037737" cy="461665"/>
          </a:xfrm>
          <a:prstGeom prst="rect">
            <a:avLst/>
          </a:prstGeom>
          <a:noFill/>
        </p:spPr>
        <p:txBody>
          <a:bodyPr wrap="none" rtlCol="0">
            <a:spAutoFit/>
          </a:bodyPr>
          <a:lstStyle/>
          <a:p>
            <a:r>
              <a:rPr kumimoji="1" lang="ja-JP" altLang="en-US" sz="2400" dirty="0" smtClean="0"/>
              <a:t>昭和</a:t>
            </a:r>
            <a:r>
              <a:rPr kumimoji="1" lang="en-US" altLang="ja-JP" sz="2400" dirty="0" smtClean="0"/>
              <a:t>44</a:t>
            </a:r>
            <a:r>
              <a:rPr kumimoji="1" lang="ja-JP" altLang="en-US" sz="2400" dirty="0" smtClean="0"/>
              <a:t>年</a:t>
            </a:r>
            <a:r>
              <a:rPr kumimoji="1" lang="en-US" altLang="ja-JP" sz="2400" dirty="0" smtClean="0"/>
              <a:t>11</a:t>
            </a:r>
            <a:r>
              <a:rPr kumimoji="1" lang="ja-JP" altLang="en-US" sz="2400" dirty="0" smtClean="0"/>
              <a:t>月</a:t>
            </a:r>
            <a:endParaRPr kumimoji="1" lang="ja-JP" altLang="en-US" sz="2400" dirty="0"/>
          </a:p>
        </p:txBody>
      </p:sp>
      <p:cxnSp>
        <p:nvCxnSpPr>
          <p:cNvPr id="10" name="直線コネクタ 9"/>
          <p:cNvCxnSpPr/>
          <p:nvPr/>
        </p:nvCxnSpPr>
        <p:spPr>
          <a:xfrm>
            <a:off x="6570357" y="6272756"/>
            <a:ext cx="864000"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6901661" y="5994461"/>
            <a:ext cx="864000"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91573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0" y="401836"/>
            <a:ext cx="5407763" cy="761063"/>
          </a:xfrm>
          <a:prstGeom prst="rect">
            <a:avLst/>
          </a:prstGeom>
        </p:spPr>
      </p:pic>
      <p:pic>
        <p:nvPicPr>
          <p:cNvPr id="3" name="図 2"/>
          <p:cNvPicPr>
            <a:picLocks noChangeAspect="1"/>
          </p:cNvPicPr>
          <p:nvPr/>
        </p:nvPicPr>
        <p:blipFill>
          <a:blip r:embed="rId3"/>
          <a:stretch>
            <a:fillRect/>
          </a:stretch>
        </p:blipFill>
        <p:spPr>
          <a:xfrm>
            <a:off x="1755133" y="1321593"/>
            <a:ext cx="3472875" cy="290813"/>
          </a:xfrm>
          <a:prstGeom prst="rect">
            <a:avLst/>
          </a:prstGeom>
        </p:spPr>
      </p:pic>
      <p:sp>
        <p:nvSpPr>
          <p:cNvPr id="4" name="テキスト ボックス 3"/>
          <p:cNvSpPr txBox="1"/>
          <p:nvPr/>
        </p:nvSpPr>
        <p:spPr>
          <a:xfrm>
            <a:off x="57564" y="0"/>
            <a:ext cx="1882247" cy="461665"/>
          </a:xfrm>
          <a:prstGeom prst="rect">
            <a:avLst/>
          </a:prstGeom>
          <a:noFill/>
        </p:spPr>
        <p:txBody>
          <a:bodyPr wrap="none" rtlCol="0">
            <a:spAutoFit/>
          </a:bodyPr>
          <a:lstStyle/>
          <a:p>
            <a:r>
              <a:rPr kumimoji="1" lang="ja-JP" altLang="en-US" sz="2400" dirty="0" smtClean="0"/>
              <a:t>昭和</a:t>
            </a:r>
            <a:r>
              <a:rPr kumimoji="1" lang="en-US" altLang="ja-JP" sz="2400" dirty="0" smtClean="0"/>
              <a:t>4</a:t>
            </a:r>
            <a:r>
              <a:rPr lang="en-US" altLang="ja-JP" sz="2400" dirty="0"/>
              <a:t>6</a:t>
            </a:r>
            <a:r>
              <a:rPr kumimoji="1" lang="ja-JP" altLang="en-US" sz="2400" dirty="0" smtClean="0"/>
              <a:t>年</a:t>
            </a:r>
            <a:r>
              <a:rPr lang="en-US" altLang="ja-JP" sz="2400" dirty="0"/>
              <a:t>6</a:t>
            </a:r>
            <a:r>
              <a:rPr kumimoji="1" lang="ja-JP" altLang="en-US" sz="2400" dirty="0" smtClean="0"/>
              <a:t>月</a:t>
            </a:r>
            <a:endParaRPr kumimoji="1" lang="ja-JP" altLang="en-US" sz="2400" dirty="0"/>
          </a:p>
        </p:txBody>
      </p:sp>
      <p:pic>
        <p:nvPicPr>
          <p:cNvPr id="5" name="図 4"/>
          <p:cNvPicPr>
            <a:picLocks noChangeAspect="1"/>
          </p:cNvPicPr>
          <p:nvPr/>
        </p:nvPicPr>
        <p:blipFill>
          <a:blip r:embed="rId4"/>
          <a:stretch>
            <a:fillRect/>
          </a:stretch>
        </p:blipFill>
        <p:spPr>
          <a:xfrm>
            <a:off x="620998" y="1612406"/>
            <a:ext cx="4165765" cy="2601094"/>
          </a:xfrm>
          <a:prstGeom prst="rect">
            <a:avLst/>
          </a:prstGeom>
        </p:spPr>
      </p:pic>
      <p:pic>
        <p:nvPicPr>
          <p:cNvPr id="6" name="図 5"/>
          <p:cNvPicPr>
            <a:picLocks noChangeAspect="1"/>
          </p:cNvPicPr>
          <p:nvPr/>
        </p:nvPicPr>
        <p:blipFill>
          <a:blip r:embed="rId5"/>
          <a:stretch>
            <a:fillRect/>
          </a:stretch>
        </p:blipFill>
        <p:spPr>
          <a:xfrm>
            <a:off x="691229" y="4213500"/>
            <a:ext cx="3432654" cy="2574322"/>
          </a:xfrm>
          <a:prstGeom prst="rect">
            <a:avLst/>
          </a:prstGeom>
        </p:spPr>
      </p:pic>
      <p:pic>
        <p:nvPicPr>
          <p:cNvPr id="7" name="図 6"/>
          <p:cNvPicPr>
            <a:picLocks noChangeAspect="1"/>
          </p:cNvPicPr>
          <p:nvPr/>
        </p:nvPicPr>
        <p:blipFill>
          <a:blip r:embed="rId6"/>
          <a:stretch>
            <a:fillRect/>
          </a:stretch>
        </p:blipFill>
        <p:spPr>
          <a:xfrm>
            <a:off x="4651100" y="4440927"/>
            <a:ext cx="4365900" cy="1614938"/>
          </a:xfrm>
          <a:prstGeom prst="rect">
            <a:avLst/>
          </a:prstGeom>
        </p:spPr>
      </p:pic>
      <p:cxnSp>
        <p:nvCxnSpPr>
          <p:cNvPr id="8" name="直線コネクタ 7"/>
          <p:cNvCxnSpPr/>
          <p:nvPr/>
        </p:nvCxnSpPr>
        <p:spPr>
          <a:xfrm>
            <a:off x="5967690" y="5177302"/>
            <a:ext cx="720000"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76660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4031</TotalTime>
  <Words>224</Words>
  <Application>Microsoft Office PowerPoint</Application>
  <PresentationFormat>画面に合わせる (4:3)</PresentationFormat>
  <Paragraphs>114</Paragraphs>
  <Slides>21</Slides>
  <Notes>3</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21</vt:i4>
      </vt:variant>
    </vt:vector>
  </HeadingPairs>
  <TitlesOfParts>
    <vt:vector size="28" baseType="lpstr">
      <vt:lpstr>Arial Unicode MS</vt:lpstr>
      <vt:lpstr>ＭＳ Ｐゴシック</vt:lpstr>
      <vt:lpstr>ＭＳ 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asano@mech.kobe-u.ac.jp</dc:creator>
  <cp:lastModifiedBy>asano@mech.kobe-u.ac.jp</cp:lastModifiedBy>
  <cp:revision>47</cp:revision>
  <dcterms:created xsi:type="dcterms:W3CDTF">2016-06-29T17:04:01Z</dcterms:created>
  <dcterms:modified xsi:type="dcterms:W3CDTF">2016-07-03T00:50:06Z</dcterms:modified>
</cp:coreProperties>
</file>